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Dancing Script" panose="020B0604020202020204" charset="0"/>
      <p:regular r:id="rId34"/>
      <p:bold r:id="rId35"/>
    </p:embeddedFont>
    <p:embeddedFont>
      <p:font typeface="Merriweather" panose="00000500000000000000"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88">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Ny48n8CtZRpuCHzrcOAO48vG4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72" y="52"/>
      </p:cViewPr>
      <p:guideLst>
        <p:guide orient="horz" pos="1620"/>
        <p:guide pos="2880"/>
        <p:guide pos="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30"/>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30"/>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2" name="Google Shape;12;p30"/>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39"/>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9"/>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1"/>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1"/>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7" name="Google Shape;17;p31"/>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8" name="Google Shape;18;p31"/>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9" name="Google Shape;19;p31"/>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0" name="Google Shape;2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1"/>
        <p:cNvGrpSpPr/>
        <p:nvPr/>
      </p:nvGrpSpPr>
      <p:grpSpPr>
        <a:xfrm>
          <a:off x="0" y="0"/>
          <a:ext cx="0" cy="0"/>
          <a:chOff x="0" y="0"/>
          <a:chExt cx="0" cy="0"/>
        </a:xfrm>
      </p:grpSpPr>
      <p:sp>
        <p:nvSpPr>
          <p:cNvPr id="22" name="Google Shape;22;p32"/>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23" name="Google Shape;23;p32"/>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24" name="Google Shape;2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3"/>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8" name="Google Shape;2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1"/>
        <p:cNvGrpSpPr/>
        <p:nvPr/>
      </p:nvGrpSpPr>
      <p:grpSpPr>
        <a:xfrm>
          <a:off x="0" y="0"/>
          <a:ext cx="0" cy="0"/>
          <a:chOff x="0" y="0"/>
          <a:chExt cx="0" cy="0"/>
        </a:xfrm>
      </p:grpSpPr>
      <p:sp>
        <p:nvSpPr>
          <p:cNvPr id="32" name="Google Shape;32;p3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3" name="Google Shape;33;p3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4" name="Google Shape;34;p35"/>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5" name="Google Shape;3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36"/>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6"/>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9" name="Google Shape;39;p36"/>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3" name="Google Shape;4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38"/>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8"/>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47" name="Google Shape;47;p38"/>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38"/>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49" name="Google Shape;4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leememorialhealthsystem.webex.com/leememorialhealthsystem/j.php?MTID=mc6d089cbc2e91500106f94c22b60d12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98775" y="1546975"/>
            <a:ext cx="8059200" cy="80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i="1"/>
              <a:t>Virtual</a:t>
            </a:r>
            <a:r>
              <a:rPr lang="en-US"/>
              <a:t> PTO Meeting </a:t>
            </a:r>
            <a:endParaRPr/>
          </a:p>
        </p:txBody>
      </p:sp>
      <p:sp>
        <p:nvSpPr>
          <p:cNvPr id="59" name="Google Shape;59;p1"/>
          <p:cNvSpPr txBox="1">
            <a:spLocks noGrp="1"/>
          </p:cNvSpPr>
          <p:nvPr>
            <p:ph type="subTitle" idx="1"/>
          </p:nvPr>
        </p:nvSpPr>
        <p:spPr>
          <a:xfrm>
            <a:off x="166025" y="2353085"/>
            <a:ext cx="4242600" cy="7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Tuesday, October 12 </a:t>
            </a:r>
            <a:endParaRPr/>
          </a:p>
          <a:p>
            <a:pPr marL="0" lvl="0" indent="0" algn="l" rtl="0">
              <a:lnSpc>
                <a:spcPct val="100000"/>
              </a:lnSpc>
              <a:spcBef>
                <a:spcPts val="0"/>
              </a:spcBef>
              <a:spcAft>
                <a:spcPts val="0"/>
              </a:spcAft>
              <a:buSzPts val="1600"/>
              <a:buNone/>
            </a:pPr>
            <a:r>
              <a:rPr lang="en-US" sz="2400"/>
              <a:t>6:30pm</a:t>
            </a:r>
            <a:endParaRPr sz="2400"/>
          </a:p>
        </p:txBody>
      </p:sp>
      <p:pic>
        <p:nvPicPr>
          <p:cNvPr id="60" name="Google Shape;60;p1"/>
          <p:cNvPicPr preferRelativeResize="0"/>
          <p:nvPr/>
        </p:nvPicPr>
        <p:blipFill rotWithShape="1">
          <a:blip r:embed="rId3">
            <a:alphaModFix/>
          </a:blip>
          <a:srcRect/>
          <a:stretch/>
        </p:blipFill>
        <p:spPr>
          <a:xfrm>
            <a:off x="166025" y="165850"/>
            <a:ext cx="2300325" cy="999550"/>
          </a:xfrm>
          <a:prstGeom prst="rect">
            <a:avLst/>
          </a:prstGeom>
          <a:noFill/>
          <a:ln>
            <a:noFill/>
          </a:ln>
        </p:spPr>
      </p:pic>
      <p:sp>
        <p:nvSpPr>
          <p:cNvPr id="61" name="Google Shape;61;p1"/>
          <p:cNvSpPr txBox="1"/>
          <p:nvPr/>
        </p:nvSpPr>
        <p:spPr>
          <a:xfrm>
            <a:off x="4897144" y="3091385"/>
            <a:ext cx="6330300" cy="12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lt1"/>
                </a:solidFill>
                <a:latin typeface="Merriweather"/>
                <a:ea typeface="Merriweather"/>
                <a:cs typeface="Merriweather"/>
                <a:sym typeface="Merriweather"/>
              </a:rPr>
              <a:t>Join Via WebEx </a:t>
            </a:r>
            <a:endParaRPr sz="2400" b="0" i="1"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Join WebEx meeting</a:t>
            </a:r>
            <a:r>
              <a:rPr lang="en-US" sz="1400" b="0" i="0" u="none" strike="noStrike" cap="none">
                <a:solidFill>
                  <a:srgbClr val="000000"/>
                </a:solidFill>
                <a:latin typeface="Arial"/>
                <a:ea typeface="Arial"/>
                <a:cs typeface="Arial"/>
                <a:sym typeface="Arial"/>
              </a:rPr>
              <a:t>   </a:t>
            </a:r>
            <a:br>
              <a:rPr lang="en-US" sz="1400" b="0" i="0" u="none" strike="noStrike" cap="none">
                <a:solidFill>
                  <a:schemeClr val="lt1"/>
                </a:solidFill>
                <a:latin typeface="Arial"/>
                <a:ea typeface="Arial"/>
                <a:cs typeface="Arial"/>
                <a:sym typeface="Arial"/>
              </a:rPr>
            </a:br>
            <a:r>
              <a:rPr lang="en-US" sz="1400" b="0" i="0" u="none" strike="noStrike" cap="none">
                <a:solidFill>
                  <a:schemeClr val="lt1"/>
                </a:solidFill>
                <a:latin typeface="Arial"/>
                <a:ea typeface="Arial"/>
                <a:cs typeface="Arial"/>
                <a:sym typeface="Arial"/>
              </a:rPr>
              <a:t>Meeting number/Access Code:  2300 355 5524</a:t>
            </a:r>
            <a:r>
              <a:rPr lang="en-US" sz="1400" b="0" i="0" u="none" strike="noStrike" cap="none">
                <a:solidFill>
                  <a:srgbClr val="000000"/>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Meeting password:  KsdPe7Bpz62    </a:t>
            </a:r>
            <a:br>
              <a:rPr lang="en-US" sz="1400" b="0" i="0" u="none" strike="noStrike" cap="none">
                <a:solidFill>
                  <a:schemeClr val="lt1"/>
                </a:solidFill>
                <a:latin typeface="Arial"/>
                <a:ea typeface="Arial"/>
                <a:cs typeface="Arial"/>
                <a:sym typeface="Arial"/>
              </a:rPr>
            </a:br>
            <a:r>
              <a:rPr lang="en-US" sz="1400" b="0" i="0" u="none" strike="noStrike" cap="none">
                <a:solidFill>
                  <a:schemeClr val="lt1"/>
                </a:solidFill>
                <a:latin typeface="Arial"/>
                <a:ea typeface="Arial"/>
                <a:cs typeface="Arial"/>
                <a:sym typeface="Arial"/>
              </a:rPr>
              <a:t>  </a:t>
            </a:r>
            <a:br>
              <a:rPr lang="en-US" sz="1400" b="0" i="0" u="none" strike="noStrike" cap="none">
                <a:solidFill>
                  <a:schemeClr val="lt1"/>
                </a:solidFill>
                <a:latin typeface="Arial"/>
                <a:ea typeface="Arial"/>
                <a:cs typeface="Arial"/>
                <a:sym typeface="Arial"/>
              </a:rPr>
            </a:br>
            <a:r>
              <a:rPr lang="en-US" sz="1400" b="1" i="0" u="none" strike="noStrike" cap="none">
                <a:solidFill>
                  <a:schemeClr val="lt1"/>
                </a:solidFill>
                <a:latin typeface="Arial"/>
                <a:ea typeface="Arial"/>
                <a:cs typeface="Arial"/>
                <a:sym typeface="Arial"/>
              </a:rPr>
              <a:t>Join by phone</a:t>
            </a:r>
            <a:r>
              <a:rPr lang="en-US" sz="1400" b="0" i="0" u="none" strike="noStrike" cap="none">
                <a:solidFill>
                  <a:schemeClr val="lt1"/>
                </a:solidFill>
                <a:latin typeface="Arial"/>
                <a:ea typeface="Arial"/>
                <a:cs typeface="Arial"/>
                <a:sym typeface="Arial"/>
              </a:rPr>
              <a:t>  </a:t>
            </a:r>
            <a:br>
              <a:rPr lang="en-US" sz="1400" b="0" i="0" u="none" strike="noStrike" cap="none">
                <a:solidFill>
                  <a:schemeClr val="lt1"/>
                </a:solidFill>
                <a:latin typeface="Arial"/>
                <a:ea typeface="Arial"/>
                <a:cs typeface="Arial"/>
                <a:sym typeface="Arial"/>
              </a:rPr>
            </a:br>
            <a:r>
              <a:rPr lang="en-US" sz="1400" b="0" i="0" u="none" strike="noStrike" cap="none">
                <a:solidFill>
                  <a:schemeClr val="lt1"/>
                </a:solidFill>
                <a:latin typeface="Arial"/>
                <a:ea typeface="Arial"/>
                <a:cs typeface="Arial"/>
                <a:sym typeface="Arial"/>
              </a:rPr>
              <a:t>+1-415-655-0002 US Toll  </a:t>
            </a:r>
            <a:br>
              <a:rPr lang="en-US" sz="1400" b="0" i="0" u="none" strike="noStrike" cap="none">
                <a:solidFill>
                  <a:schemeClr val="lt1"/>
                </a:solidFill>
                <a:latin typeface="Arial"/>
                <a:ea typeface="Arial"/>
                <a:cs typeface="Arial"/>
                <a:sym typeface="Arial"/>
              </a:rPr>
            </a:br>
            <a:r>
              <a:rPr lang="en-US" sz="1400" b="0" i="0" u="none" strike="noStrike" cap="none">
                <a:solidFill>
                  <a:schemeClr val="lt1"/>
                </a:solidFill>
                <a:latin typeface="Arial"/>
                <a:ea typeface="Arial"/>
                <a:cs typeface="Arial"/>
                <a:sym typeface="Arial"/>
              </a:rPr>
              <a:t>+1-904-900-2303 United States Toll (Jacksonville)</a:t>
            </a:r>
            <a:r>
              <a:rPr lang="en-US" sz="1400" b="0" i="0" u="none" strike="noStrike" cap="none">
                <a:solidFill>
                  <a:srgbClr val="000000"/>
                </a:solidFill>
                <a:latin typeface="Arial"/>
                <a:ea typeface="Arial"/>
                <a:cs typeface="Arial"/>
                <a:sym typeface="Arial"/>
              </a:rPr>
              <a:t>  </a:t>
            </a: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0"/>
          <p:cNvPicPr preferRelativeResize="0"/>
          <p:nvPr/>
        </p:nvPicPr>
        <p:blipFill rotWithShape="1">
          <a:blip r:embed="rId3">
            <a:alphaModFix/>
          </a:blip>
          <a:srcRect/>
          <a:stretch/>
        </p:blipFill>
        <p:spPr>
          <a:xfrm>
            <a:off x="1742660" y="0"/>
            <a:ext cx="5340627"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1"/>
          <p:cNvPicPr preferRelativeResize="0"/>
          <p:nvPr/>
        </p:nvPicPr>
        <p:blipFill rotWithShape="1">
          <a:blip r:embed="rId3">
            <a:alphaModFix/>
          </a:blip>
          <a:srcRect/>
          <a:stretch/>
        </p:blipFill>
        <p:spPr>
          <a:xfrm>
            <a:off x="2401196" y="1630983"/>
            <a:ext cx="4156075" cy="168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p:nvPr/>
        </p:nvSpPr>
        <p:spPr>
          <a:xfrm>
            <a:off x="4313608" y="1409123"/>
            <a:ext cx="487677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33" name="Google Shape;133;p12"/>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34" name="Google Shape;134;p12"/>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135" name="Google Shape;135;p12"/>
          <p:cNvPicPr preferRelativeResize="0"/>
          <p:nvPr/>
        </p:nvPicPr>
        <p:blipFill rotWithShape="1">
          <a:blip r:embed="rId3">
            <a:alphaModFix/>
          </a:blip>
          <a:srcRect/>
          <a:stretch/>
        </p:blipFill>
        <p:spPr>
          <a:xfrm>
            <a:off x="2139140" y="0"/>
            <a:ext cx="4631360" cy="1292087"/>
          </a:xfrm>
          <a:prstGeom prst="rect">
            <a:avLst/>
          </a:prstGeom>
          <a:noFill/>
          <a:ln>
            <a:noFill/>
          </a:ln>
        </p:spPr>
      </p:pic>
      <p:sp>
        <p:nvSpPr>
          <p:cNvPr id="136" name="Google Shape;136;p12"/>
          <p:cNvSpPr txBox="1"/>
          <p:nvPr/>
        </p:nvSpPr>
        <p:spPr>
          <a:xfrm>
            <a:off x="916489" y="1601279"/>
            <a:ext cx="7076661"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Event:  </a:t>
            </a:r>
            <a:r>
              <a:rPr lang="en-US" sz="1800" b="0" i="0" u="none" strike="noStrike" cap="none">
                <a:solidFill>
                  <a:srgbClr val="000000"/>
                </a:solidFill>
                <a:latin typeface="Arial"/>
                <a:ea typeface="Arial"/>
                <a:cs typeface="Arial"/>
                <a:sym typeface="Arial"/>
              </a:rPr>
              <a:t>October 29</a:t>
            </a:r>
            <a:r>
              <a:rPr lang="en-US" sz="1800" b="0" i="0" u="none" strike="noStrike" cap="none" baseline="30000">
                <a:solidFill>
                  <a:srgbClr val="000000"/>
                </a:solidFill>
                <a:latin typeface="Arial"/>
                <a:ea typeface="Arial"/>
                <a:cs typeface="Arial"/>
                <a:sym typeface="Arial"/>
              </a:rPr>
              <a:t>th</a:t>
            </a:r>
            <a:r>
              <a:rPr lang="en-US" sz="1800" b="0" i="0" u="none" strike="noStrike" cap="none">
                <a:solidFill>
                  <a:srgbClr val="000000"/>
                </a:solidFill>
                <a:latin typeface="Arial"/>
                <a:ea typeface="Arial"/>
                <a:cs typeface="Arial"/>
                <a:sym typeface="Arial"/>
              </a:rPr>
              <a:t>, 6-8pm </a:t>
            </a:r>
            <a:r>
              <a:rPr lang="en-US" sz="1600" b="0" i="0" u="none" strike="noStrike" cap="none">
                <a:solidFill>
                  <a:srgbClr val="000000"/>
                </a:solidFill>
                <a:latin typeface="Arial"/>
                <a:ea typeface="Arial"/>
                <a:cs typeface="Arial"/>
                <a:sym typeface="Arial"/>
              </a:rPr>
              <a:t>(Spots are limited)</a:t>
            </a:r>
            <a:endParaRPr sz="16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Cars: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Themes must be kid friendly</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If other parents in classroom would like to help, please work together</a:t>
            </a:r>
            <a:endParaRPr/>
          </a:p>
          <a:p>
            <a:pPr marL="285750" marR="0" lvl="2"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Create a wish list or sign up genius so parents can donate items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Start setting up no later then 5:00pm, needs completed at 5:45 pm for start of event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Car’s must stay till 8:00pm</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Winners of the contest will win a gift card for classroom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Interested:</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Reach out to your teacher</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There is a sign up genius to be the lead for the car after the teacher approves.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p:nvPr/>
        </p:nvSpPr>
        <p:spPr>
          <a:xfrm>
            <a:off x="4313608" y="1409123"/>
            <a:ext cx="487677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42" name="Google Shape;142;p13"/>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43" name="Google Shape;143;p13"/>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144" name="Google Shape;144;p13"/>
          <p:cNvPicPr preferRelativeResize="0"/>
          <p:nvPr/>
        </p:nvPicPr>
        <p:blipFill rotWithShape="1">
          <a:blip r:embed="rId3">
            <a:alphaModFix/>
          </a:blip>
          <a:srcRect/>
          <a:stretch/>
        </p:blipFill>
        <p:spPr>
          <a:xfrm>
            <a:off x="2139140" y="0"/>
            <a:ext cx="4631360" cy="1292087"/>
          </a:xfrm>
          <a:prstGeom prst="rect">
            <a:avLst/>
          </a:prstGeom>
          <a:noFill/>
          <a:ln>
            <a:noFill/>
          </a:ln>
        </p:spPr>
      </p:pic>
      <p:sp>
        <p:nvSpPr>
          <p:cNvPr id="145" name="Google Shape;145;p13"/>
          <p:cNvSpPr txBox="1"/>
          <p:nvPr/>
        </p:nvSpPr>
        <p:spPr>
          <a:xfrm>
            <a:off x="1775791" y="1663148"/>
            <a:ext cx="5824331" cy="22775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Volunteers:</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Still needing additional volunteers for this event</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Help with Mrs. Gamboa’s pumpkin patch</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Help with the car voting</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Help with Car line up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3"/>
          <p:cNvSpPr txBox="1"/>
          <p:nvPr/>
        </p:nvSpPr>
        <p:spPr>
          <a:xfrm>
            <a:off x="4959650" y="3781490"/>
            <a:ext cx="244834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Tiffany Zebley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Rebecca Kinsley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Lindsey Zimmerman</a:t>
            </a:r>
            <a:endParaRPr sz="1400" b="0" i="0" u="none" strike="noStrike" cap="none">
              <a:solidFill>
                <a:srgbClr val="000000"/>
              </a:solidFill>
              <a:latin typeface="Arial"/>
              <a:ea typeface="Arial"/>
              <a:cs typeface="Arial"/>
              <a:sym typeface="Arial"/>
            </a:endParaRPr>
          </a:p>
        </p:txBody>
      </p:sp>
      <p:sp>
        <p:nvSpPr>
          <p:cNvPr id="147" name="Google Shape;147;p13"/>
          <p:cNvSpPr txBox="1"/>
          <p:nvPr/>
        </p:nvSpPr>
        <p:spPr>
          <a:xfrm>
            <a:off x="2187933" y="3781490"/>
            <a:ext cx="268224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Aimee Aubrey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Jeannette Blaustein</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Mara Brown</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4"/>
          <p:cNvSpPr txBox="1"/>
          <p:nvPr/>
        </p:nvSpPr>
        <p:spPr>
          <a:xfrm>
            <a:off x="4313608" y="1409123"/>
            <a:ext cx="487677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53" name="Google Shape;153;p14"/>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54" name="Google Shape;154;p14"/>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155" name="Google Shape;155;p14"/>
          <p:cNvPicPr preferRelativeResize="0"/>
          <p:nvPr/>
        </p:nvPicPr>
        <p:blipFill rotWithShape="1">
          <a:blip r:embed="rId3">
            <a:alphaModFix/>
          </a:blip>
          <a:srcRect/>
          <a:stretch/>
        </p:blipFill>
        <p:spPr>
          <a:xfrm>
            <a:off x="2139140" y="0"/>
            <a:ext cx="4631360" cy="1292087"/>
          </a:xfrm>
          <a:prstGeom prst="rect">
            <a:avLst/>
          </a:prstGeom>
          <a:noFill/>
          <a:ln>
            <a:noFill/>
          </a:ln>
        </p:spPr>
      </p:pic>
      <p:sp>
        <p:nvSpPr>
          <p:cNvPr id="156" name="Google Shape;156;p14"/>
          <p:cNvSpPr txBox="1"/>
          <p:nvPr/>
        </p:nvSpPr>
        <p:spPr>
          <a:xfrm>
            <a:off x="2988802" y="1698836"/>
            <a:ext cx="5824331"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Candy, Candy, Candy</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Two ways to donate Candy</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Straight to the classroom—this will go directly to the class car</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PTO –drop off at front office.  We will go around to make sure everyone has enough candy or encourage sharing between cars</a:t>
            </a:r>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We have had over 1,000 kids in the past participate in this event!!!!!</a:t>
            </a:r>
            <a:endParaRPr sz="1400" b="0" i="0" u="none" strike="noStrike" cap="none">
              <a:solidFill>
                <a:srgbClr val="000000"/>
              </a:solidFill>
              <a:latin typeface="Arial"/>
              <a:ea typeface="Arial"/>
              <a:cs typeface="Arial"/>
              <a:sym typeface="Arial"/>
            </a:endParaRPr>
          </a:p>
        </p:txBody>
      </p:sp>
      <p:pic>
        <p:nvPicPr>
          <p:cNvPr id="157" name="Google Shape;157;p14" descr="https://lh6.googleusercontent.com/eC-Rd9hFb127gG0ZVHYujR0ulMFVgWFaJZRU82PFS0sUXCg8r3wyVsS6wQsAw_qip9CITasa6qfb586IvigpywNh66V_9Bs0iZtilOdYqdYGOv51e2NuGhVXfz8G8-Hs6G2XbY17-2xDvy_GJQ=s0"/>
          <p:cNvPicPr preferRelativeResize="0"/>
          <p:nvPr/>
        </p:nvPicPr>
        <p:blipFill rotWithShape="1">
          <a:blip r:embed="rId4">
            <a:alphaModFix/>
          </a:blip>
          <a:srcRect/>
          <a:stretch/>
        </p:blipFill>
        <p:spPr>
          <a:xfrm>
            <a:off x="197977" y="2019228"/>
            <a:ext cx="2790825" cy="2305050"/>
          </a:xfrm>
          <a:prstGeom prst="rect">
            <a:avLst/>
          </a:prstGeom>
          <a:noFill/>
          <a:ln>
            <a:noFill/>
          </a:ln>
        </p:spPr>
      </p:pic>
      <p:pic>
        <p:nvPicPr>
          <p:cNvPr id="158" name="Google Shape;158;p14" descr="https://lh3.googleusercontent.com/c2E-CocxXqut985tz1gcqcsOo0Nhvm8AAFkqcHIVyOK1GXk072Kaf8GKIPA1S81wIsGoQBrMxbo3kGthcxZ0RYgH-ztT6MUiKc_AvouMOq8dBwhyciNKqYoYFPhl58EzV9pAaEI7=s0"/>
          <p:cNvPicPr preferRelativeResize="0"/>
          <p:nvPr/>
        </p:nvPicPr>
        <p:blipFill rotWithShape="1">
          <a:blip r:embed="rId5">
            <a:alphaModFix/>
          </a:blip>
          <a:srcRect/>
          <a:stretch/>
        </p:blipFill>
        <p:spPr>
          <a:xfrm>
            <a:off x="7007915" y="4028661"/>
            <a:ext cx="2076450" cy="11148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p:nvPr/>
        </p:nvSpPr>
        <p:spPr>
          <a:xfrm>
            <a:off x="4313608" y="1409123"/>
            <a:ext cx="487677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64" name="Google Shape;164;p15"/>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65" name="Google Shape;165;p15"/>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166" name="Google Shape;166;p15"/>
          <p:cNvPicPr preferRelativeResize="0"/>
          <p:nvPr/>
        </p:nvPicPr>
        <p:blipFill rotWithShape="1">
          <a:blip r:embed="rId3">
            <a:alphaModFix/>
          </a:blip>
          <a:srcRect/>
          <a:stretch/>
        </p:blipFill>
        <p:spPr>
          <a:xfrm>
            <a:off x="2139140" y="0"/>
            <a:ext cx="4631360" cy="1292087"/>
          </a:xfrm>
          <a:prstGeom prst="rect">
            <a:avLst/>
          </a:prstGeom>
          <a:noFill/>
          <a:ln>
            <a:noFill/>
          </a:ln>
        </p:spPr>
      </p:pic>
      <p:sp>
        <p:nvSpPr>
          <p:cNvPr id="167" name="Google Shape;167;p15"/>
          <p:cNvSpPr txBox="1"/>
          <p:nvPr/>
        </p:nvSpPr>
        <p:spPr>
          <a:xfrm>
            <a:off x="1919297" y="2311844"/>
            <a:ext cx="5305406"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More Info to Come</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6"/>
          <p:cNvSpPr txBox="1">
            <a:spLocks noGrp="1"/>
          </p:cNvSpPr>
          <p:nvPr>
            <p:ph type="title"/>
          </p:nvPr>
        </p:nvSpPr>
        <p:spPr>
          <a:xfrm>
            <a:off x="1948393" y="1593191"/>
            <a:ext cx="6261329" cy="124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0000"/>
              <a:buNone/>
            </a:pPr>
            <a:r>
              <a:rPr lang="en-US" sz="7200">
                <a:latin typeface="Calibri"/>
                <a:ea typeface="Calibri"/>
                <a:cs typeface="Calibri"/>
                <a:sym typeface="Calibri"/>
              </a:rPr>
              <a:t>Fall Festival</a:t>
            </a:r>
            <a:endParaRPr sz="7200">
              <a:latin typeface="Calibri"/>
              <a:ea typeface="Calibri"/>
              <a:cs typeface="Calibri"/>
              <a:sym typeface="Calibri"/>
            </a:endParaRPr>
          </a:p>
        </p:txBody>
      </p:sp>
      <p:sp>
        <p:nvSpPr>
          <p:cNvPr id="173" name="Google Shape;173;p16"/>
          <p:cNvSpPr txBox="1">
            <a:spLocks noGrp="1"/>
          </p:cNvSpPr>
          <p:nvPr>
            <p:ph type="body" idx="1"/>
          </p:nvPr>
        </p:nvSpPr>
        <p:spPr>
          <a:xfrm>
            <a:off x="2120621" y="2837891"/>
            <a:ext cx="5334900" cy="942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accent2"/>
              </a:buClr>
              <a:buSzPts val="1300"/>
              <a:buChar char="●"/>
            </a:pPr>
            <a:r>
              <a:rPr lang="en-US"/>
              <a:t>Could become a Spring Festival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1948393" y="1593191"/>
            <a:ext cx="6261329" cy="124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0000"/>
              <a:buNone/>
            </a:pPr>
            <a:r>
              <a:rPr lang="en-US" sz="7200">
                <a:latin typeface="Calibri"/>
                <a:ea typeface="Calibri"/>
                <a:cs typeface="Calibri"/>
                <a:sym typeface="Calibri"/>
              </a:rPr>
              <a:t>Committee's</a:t>
            </a:r>
            <a:endParaRPr sz="72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311725" y="341899"/>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Committee Leads</a:t>
            </a:r>
            <a:endParaRPr/>
          </a:p>
        </p:txBody>
      </p:sp>
      <p:sp>
        <p:nvSpPr>
          <p:cNvPr id="184" name="Google Shape;184;p18"/>
          <p:cNvSpPr txBox="1">
            <a:spLocks noGrp="1"/>
          </p:cNvSpPr>
          <p:nvPr>
            <p:ph type="body" idx="4294967295"/>
          </p:nvPr>
        </p:nvSpPr>
        <p:spPr>
          <a:xfrm>
            <a:off x="131788" y="1104747"/>
            <a:ext cx="4208299" cy="37598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Kindergarten Committee FAMILY FUN EVENT</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Timeframe:   </a:t>
            </a:r>
            <a:r>
              <a:rPr lang="en-US" sz="1600">
                <a:solidFill>
                  <a:srgbClr val="000000"/>
                </a:solidFill>
                <a:latin typeface="Calibri"/>
                <a:ea typeface="Calibri"/>
                <a:cs typeface="Calibri"/>
                <a:sym typeface="Calibri"/>
              </a:rPr>
              <a:t>Spring</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Members: </a:t>
            </a:r>
            <a:r>
              <a:rPr lang="en-US" sz="1600">
                <a:solidFill>
                  <a:srgbClr val="000000"/>
                </a:solidFill>
                <a:latin typeface="Calibri"/>
                <a:ea typeface="Calibri"/>
                <a:cs typeface="Calibri"/>
                <a:sym typeface="Calibri"/>
              </a:rPr>
              <a:t>Yosniel Vento, Lianet Morejon, Ganna Gaber, Erin Wilson, Stephanie Rochelle, Jami Kolev, Christine Baron</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1st Grade Committee FAMILY DANCE</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Timeframe:   </a:t>
            </a:r>
            <a:r>
              <a:rPr lang="en-US" sz="1600">
                <a:solidFill>
                  <a:srgbClr val="000000"/>
                </a:solidFill>
                <a:latin typeface="Calibri"/>
                <a:ea typeface="Calibri"/>
                <a:cs typeface="Calibri"/>
                <a:sym typeface="Calibri"/>
              </a:rPr>
              <a:t>February/March</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Members: </a:t>
            </a:r>
            <a:r>
              <a:rPr lang="en-US" sz="1600">
                <a:solidFill>
                  <a:srgbClr val="000000"/>
                </a:solidFill>
                <a:latin typeface="Calibri"/>
                <a:ea typeface="Calibri"/>
                <a:cs typeface="Calibri"/>
                <a:sym typeface="Calibri"/>
              </a:rPr>
              <a:t>Autumn Clark, Karoline Fabril, Amanda Rourke, Jelena Cianchetta</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2nd Grade Committee Event is BOO HOO BREAKFAST &amp; KINDER WELCOME COMMITTEE</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Timeframe:   </a:t>
            </a:r>
            <a:r>
              <a:rPr lang="en-US" sz="1600">
                <a:solidFill>
                  <a:srgbClr val="000000"/>
                </a:solidFill>
                <a:latin typeface="Calibri"/>
                <a:ea typeface="Calibri"/>
                <a:cs typeface="Calibri"/>
                <a:sym typeface="Calibri"/>
              </a:rPr>
              <a:t>Summer &amp; August</a:t>
            </a:r>
            <a:endParaRPr/>
          </a:p>
          <a:p>
            <a:pPr marL="0" lvl="0" indent="0" algn="l" rtl="0">
              <a:lnSpc>
                <a:spcPct val="100000"/>
              </a:lnSpc>
              <a:spcBef>
                <a:spcPts val="0"/>
              </a:spcBef>
              <a:spcAft>
                <a:spcPts val="0"/>
              </a:spcAft>
              <a:buSzPts val="1300"/>
              <a:buNone/>
            </a:pPr>
            <a:r>
              <a:rPr lang="en-US" sz="1600" b="1">
                <a:solidFill>
                  <a:srgbClr val="000000"/>
                </a:solidFill>
                <a:latin typeface="Calibri"/>
                <a:ea typeface="Calibri"/>
                <a:cs typeface="Calibri"/>
                <a:sym typeface="Calibri"/>
              </a:rPr>
              <a:t>Members: </a:t>
            </a:r>
            <a:r>
              <a:rPr lang="en-US" sz="1600">
                <a:solidFill>
                  <a:srgbClr val="000000"/>
                </a:solidFill>
                <a:latin typeface="Calibri"/>
                <a:ea typeface="Calibri"/>
                <a:cs typeface="Calibri"/>
                <a:sym typeface="Calibri"/>
              </a:rPr>
              <a:t>Amanda Rourke, Christine Baron</a:t>
            </a: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500">
                <a:solidFill>
                  <a:srgbClr val="000000"/>
                </a:solidFill>
                <a:latin typeface="Calibri"/>
                <a:ea typeface="Calibri"/>
                <a:cs typeface="Calibri"/>
                <a:sym typeface="Calibri"/>
              </a:rPr>
              <a:t>	</a:t>
            </a:r>
            <a:endParaRPr sz="1500" b="1">
              <a:solidFill>
                <a:srgbClr val="000000"/>
              </a:solidFill>
              <a:latin typeface="Calibri"/>
              <a:ea typeface="Calibri"/>
              <a:cs typeface="Calibri"/>
              <a:sym typeface="Calibri"/>
            </a:endParaRPr>
          </a:p>
        </p:txBody>
      </p:sp>
      <p:sp>
        <p:nvSpPr>
          <p:cNvPr id="185" name="Google Shape;185;p18"/>
          <p:cNvSpPr txBox="1"/>
          <p:nvPr/>
        </p:nvSpPr>
        <p:spPr>
          <a:xfrm>
            <a:off x="4340087" y="1276601"/>
            <a:ext cx="4916531"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3rd Grade Committee Event is HOLIDAY EVENT</a:t>
            </a:r>
            <a:endParaRPr sz="1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Timeframe:   </a:t>
            </a:r>
            <a:r>
              <a:rPr lang="en-US" sz="1600" b="0" i="0" u="none" strike="noStrike" cap="none">
                <a:solidFill>
                  <a:srgbClr val="000000"/>
                </a:solidFill>
                <a:latin typeface="Calibri"/>
                <a:ea typeface="Calibri"/>
                <a:cs typeface="Calibri"/>
                <a:sym typeface="Calibri"/>
              </a:rPr>
              <a:t>December</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Members: </a:t>
            </a:r>
            <a:r>
              <a:rPr lang="en-US" sz="1600" b="0" i="0" u="none" strike="noStrike" cap="none">
                <a:solidFill>
                  <a:srgbClr val="000000"/>
                </a:solidFill>
                <a:latin typeface="Calibri"/>
                <a:ea typeface="Calibri"/>
                <a:cs typeface="Calibri"/>
                <a:sym typeface="Calibri"/>
              </a:rPr>
              <a:t>Phoenix Proffitt, Ganna Gaber, Amanda Rourke, Stephanie Rochelle, Christine Baron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4th Grade Committee Event is TRUNK OR TREAT</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Timeframe:   </a:t>
            </a:r>
            <a:r>
              <a:rPr lang="en-US" sz="1600" b="0" i="0" u="none" strike="noStrike" cap="none">
                <a:solidFill>
                  <a:srgbClr val="000000"/>
                </a:solidFill>
                <a:latin typeface="Calibri"/>
                <a:ea typeface="Calibri"/>
                <a:cs typeface="Calibri"/>
                <a:sym typeface="Calibri"/>
              </a:rPr>
              <a:t>October</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Members: </a:t>
            </a:r>
            <a:r>
              <a:rPr lang="en-US" sz="1600" b="0" i="0" u="none" strike="noStrike" cap="none">
                <a:solidFill>
                  <a:srgbClr val="000000"/>
                </a:solidFill>
                <a:latin typeface="Calibri"/>
                <a:ea typeface="Calibri"/>
                <a:cs typeface="Calibri"/>
                <a:sym typeface="Calibri"/>
              </a:rPr>
              <a:t>Mara Brown &amp; Lindsey Zimmerman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5th Grade Committee Event is the MOVING UP PARTY</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Timeframe:   </a:t>
            </a:r>
            <a:r>
              <a:rPr lang="en-US" sz="1600" b="0" i="0" u="none" strike="noStrike" cap="none">
                <a:solidFill>
                  <a:srgbClr val="000000"/>
                </a:solidFill>
                <a:latin typeface="Calibri"/>
                <a:ea typeface="Calibri"/>
                <a:cs typeface="Calibri"/>
                <a:sym typeface="Calibri"/>
              </a:rPr>
              <a:t>May/June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Members:  </a:t>
            </a:r>
            <a:r>
              <a:rPr lang="en-US" sz="1600" b="0" i="0" u="none" strike="noStrike" cap="none">
                <a:solidFill>
                  <a:srgbClr val="000000"/>
                </a:solidFill>
                <a:latin typeface="Calibri"/>
                <a:ea typeface="Calibri"/>
                <a:cs typeface="Calibri"/>
                <a:sym typeface="Calibri"/>
              </a:rPr>
              <a:t>Heather Dinkle, Sam Richardson, Janielle Marrero</a:t>
            </a:r>
            <a:endParaRPr sz="1600" b="0" i="0" u="none" strike="noStrike" cap="none">
              <a:solidFill>
                <a:srgbClr val="000000"/>
              </a:solidFill>
              <a:latin typeface="Calibri"/>
              <a:ea typeface="Calibri"/>
              <a:cs typeface="Calibri"/>
              <a:sym typeface="Calibri"/>
            </a:endParaRPr>
          </a:p>
        </p:txBody>
      </p:sp>
      <p:sp>
        <p:nvSpPr>
          <p:cNvPr id="186" name="Google Shape;186;p18"/>
          <p:cNvSpPr txBox="1"/>
          <p:nvPr/>
        </p:nvSpPr>
        <p:spPr>
          <a:xfrm>
            <a:off x="4022008" y="392139"/>
            <a:ext cx="523461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Calibri"/>
                <a:ea typeface="Calibri"/>
                <a:cs typeface="Calibri"/>
                <a:sym typeface="Calibri"/>
              </a:rPr>
              <a:t>We plan to continue to have our "Family Fun" Events organized by different grade levels.  Please consider getting involved!</a:t>
            </a:r>
            <a:endParaRPr/>
          </a:p>
        </p:txBody>
      </p:sp>
      <p:sp>
        <p:nvSpPr>
          <p:cNvPr id="187" name="Google Shape;187;p18"/>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88" name="Google Shape;188;p18"/>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9"/>
          <p:cNvSpPr txBox="1">
            <a:spLocks noGrp="1"/>
          </p:cNvSpPr>
          <p:nvPr>
            <p:ph type="title"/>
          </p:nvPr>
        </p:nvSpPr>
        <p:spPr>
          <a:xfrm>
            <a:off x="311725" y="341899"/>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Committee Leads</a:t>
            </a:r>
            <a:endParaRPr/>
          </a:p>
        </p:txBody>
      </p:sp>
      <p:sp>
        <p:nvSpPr>
          <p:cNvPr id="194" name="Google Shape;194;p19"/>
          <p:cNvSpPr txBox="1">
            <a:spLocks noGrp="1"/>
          </p:cNvSpPr>
          <p:nvPr>
            <p:ph type="body" idx="4294967295"/>
          </p:nvPr>
        </p:nvSpPr>
        <p:spPr>
          <a:xfrm>
            <a:off x="131788" y="1104747"/>
            <a:ext cx="4539578" cy="37598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b="1">
              <a:solidFill>
                <a:srgbClr val="000000"/>
              </a:solidFill>
              <a:latin typeface="Calibri"/>
              <a:ea typeface="Calibri"/>
              <a:cs typeface="Calibri"/>
              <a:sym typeface="Calibri"/>
            </a:endParaRPr>
          </a:p>
          <a:p>
            <a:pPr marL="146050" lvl="0" indent="0" algn="l" rtl="0">
              <a:lnSpc>
                <a:spcPct val="115000"/>
              </a:lnSpc>
              <a:spcBef>
                <a:spcPts val="0"/>
              </a:spcBef>
              <a:spcAft>
                <a:spcPts val="0"/>
              </a:spcAft>
              <a:buSzPts val="1300"/>
              <a:buNone/>
            </a:pPr>
            <a:r>
              <a:rPr lang="en-US" sz="1400" b="1">
                <a:solidFill>
                  <a:srgbClr val="000000"/>
                </a:solidFill>
                <a:latin typeface="Arial"/>
                <a:ea typeface="Arial"/>
                <a:cs typeface="Arial"/>
                <a:sym typeface="Arial"/>
              </a:rPr>
              <a:t>Box Tops: Ganna Gaber</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Monitors App for digital clipping totals and amounts raised. Reports totals to PTO. </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Creates promotions for Box Tops program. </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Creates reward program for students and teachers. </a:t>
            </a:r>
            <a:endParaRPr/>
          </a:p>
          <a:p>
            <a:pPr marL="146050" lvl="0" indent="0" algn="l" rtl="0">
              <a:lnSpc>
                <a:spcPct val="115000"/>
              </a:lnSpc>
              <a:spcBef>
                <a:spcPts val="0"/>
              </a:spcBef>
              <a:spcAft>
                <a:spcPts val="0"/>
              </a:spcAft>
              <a:buSzPts val="1300"/>
              <a:buNone/>
            </a:pPr>
            <a:br>
              <a:rPr lang="en-US"/>
            </a:br>
            <a:r>
              <a:rPr lang="en-US" sz="1400" b="1">
                <a:solidFill>
                  <a:srgbClr val="000000"/>
                </a:solidFill>
                <a:latin typeface="Arial"/>
                <a:ea typeface="Arial"/>
                <a:cs typeface="Arial"/>
                <a:sym typeface="Arial"/>
              </a:rPr>
              <a:t>PTO Teacher Liaison: Tiffany Brown &amp; Cynthia Thompson</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Must be a current staff member at Oasis. Elementary, ideally in a classroom environment. </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Provides the PTO with information, concerns, kudos or feedback from the teaching staff. </a:t>
            </a:r>
            <a:endParaRPr/>
          </a:p>
          <a:p>
            <a:pPr marL="457200" lvl="0" indent="-311150" algn="l" rtl="0">
              <a:lnSpc>
                <a:spcPct val="115000"/>
              </a:lnSpc>
              <a:spcBef>
                <a:spcPts val="0"/>
              </a:spcBef>
              <a:spcAft>
                <a:spcPts val="0"/>
              </a:spcAft>
              <a:buSzPts val="1300"/>
              <a:buFont typeface="Arial"/>
              <a:buChar char="•"/>
            </a:pPr>
            <a:r>
              <a:rPr lang="en-US" sz="1400">
                <a:solidFill>
                  <a:srgbClr val="000000"/>
                </a:solidFill>
                <a:latin typeface="Arial"/>
                <a:ea typeface="Arial"/>
                <a:cs typeface="Arial"/>
                <a:sym typeface="Arial"/>
              </a:rPr>
              <a:t>Help bridge the gap with the teachers and PTO.</a:t>
            </a:r>
            <a:endParaRPr/>
          </a:p>
          <a:p>
            <a:pPr marL="146050" lvl="0" indent="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br>
              <a:rPr lang="en-US" sz="1600"/>
            </a:br>
            <a:br>
              <a:rPr lang="en-US" sz="1600"/>
            </a:br>
            <a:br>
              <a:rPr lang="en-US" sz="1600"/>
            </a:br>
            <a:br>
              <a:rPr lang="en-US" sz="1600"/>
            </a:b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500">
                <a:solidFill>
                  <a:srgbClr val="000000"/>
                </a:solidFill>
                <a:latin typeface="Calibri"/>
                <a:ea typeface="Calibri"/>
                <a:cs typeface="Calibri"/>
                <a:sym typeface="Calibri"/>
              </a:rPr>
              <a:t>	</a:t>
            </a:r>
            <a:endParaRPr sz="1500" b="1">
              <a:solidFill>
                <a:srgbClr val="000000"/>
              </a:solidFill>
              <a:latin typeface="Calibri"/>
              <a:ea typeface="Calibri"/>
              <a:cs typeface="Calibri"/>
              <a:sym typeface="Calibri"/>
            </a:endParaRPr>
          </a:p>
        </p:txBody>
      </p:sp>
      <p:sp>
        <p:nvSpPr>
          <p:cNvPr id="195" name="Google Shape;195;p19"/>
          <p:cNvSpPr txBox="1"/>
          <p:nvPr/>
        </p:nvSpPr>
        <p:spPr>
          <a:xfrm>
            <a:off x="4313608" y="1409123"/>
            <a:ext cx="487677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96" name="Google Shape;196;p19"/>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97" name="Google Shape;197;p19"/>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98" name="Google Shape;198;p19"/>
          <p:cNvSpPr txBox="1"/>
          <p:nvPr/>
        </p:nvSpPr>
        <p:spPr>
          <a:xfrm>
            <a:off x="4830392" y="965599"/>
            <a:ext cx="4200965" cy="445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Teacher Appreciation: Katie Larson and Summer Brown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Organizes lunch in September as Welcome Back before school starts.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Organizes breakfast or lunch December.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Creates fun activities, meals or goodies each day of the week for Teacher Appreciation Week.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Provides “treats” every month as surprises.</a:t>
            </a:r>
            <a:endParaRPr/>
          </a:p>
          <a:p>
            <a:pPr marL="0" marR="0" lvl="0" indent="0" algn="l" rtl="0">
              <a:lnSpc>
                <a:spcPct val="100000"/>
              </a:lnSpc>
              <a:spcBef>
                <a:spcPts val="0"/>
              </a:spcBef>
              <a:spcAft>
                <a:spcPts val="0"/>
              </a:spcAft>
              <a:buNone/>
            </a:pPr>
            <a:br>
              <a:rPr lang="en-US" sz="1600" b="0" i="0" u="none" strike="noStrike" cap="none">
                <a:solidFill>
                  <a:srgbClr val="000000"/>
                </a:solidFill>
                <a:latin typeface="Arial"/>
                <a:ea typeface="Arial"/>
                <a:cs typeface="Arial"/>
                <a:sym typeface="Arial"/>
              </a:rPr>
            </a:br>
            <a:br>
              <a:rPr lang="en-US" sz="1600" b="0" i="0" u="none" strike="noStrike" cap="none">
                <a:solidFill>
                  <a:srgbClr val="000000"/>
                </a:solidFill>
                <a:latin typeface="Arial"/>
                <a:ea typeface="Arial"/>
                <a:cs typeface="Arial"/>
                <a:sym typeface="Arial"/>
              </a:rPr>
            </a:br>
            <a:r>
              <a:rPr lang="en-US" sz="1400" b="1" i="0" u="none" strike="noStrike" cap="none">
                <a:solidFill>
                  <a:srgbClr val="000000"/>
                </a:solidFill>
                <a:latin typeface="Arial"/>
                <a:ea typeface="Arial"/>
                <a:cs typeface="Arial"/>
                <a:sym typeface="Arial"/>
              </a:rPr>
              <a:t>Bulletin Boards:  Jessica Marshall</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Plans and updates bulletin boards around the school as needed.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311725" y="500925"/>
            <a:ext cx="3706500" cy="365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Agenda</a:t>
            </a:r>
            <a:endParaRPr/>
          </a:p>
          <a:p>
            <a:pPr marL="0" lvl="0" indent="0" algn="l" rtl="0">
              <a:lnSpc>
                <a:spcPct val="100000"/>
              </a:lnSpc>
              <a:spcBef>
                <a:spcPts val="0"/>
              </a:spcBef>
              <a:spcAft>
                <a:spcPts val="0"/>
              </a:spcAft>
              <a:buSzPts val="2800"/>
              <a:buNone/>
            </a:pPr>
            <a:endParaRPr/>
          </a:p>
          <a:p>
            <a:pPr marL="0" lvl="0" indent="0" algn="l" rtl="0">
              <a:lnSpc>
                <a:spcPct val="150000"/>
              </a:lnSpc>
              <a:spcBef>
                <a:spcPts val="600"/>
              </a:spcBef>
              <a:spcAft>
                <a:spcPts val="0"/>
              </a:spcAft>
              <a:buSzPts val="2800"/>
              <a:buNone/>
            </a:pP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2800"/>
              <a:buNone/>
            </a:pPr>
            <a:endParaRPr sz="2400"/>
          </a:p>
          <a:p>
            <a:pPr marL="0" lvl="0" indent="0" algn="l" rtl="0">
              <a:lnSpc>
                <a:spcPct val="100000"/>
              </a:lnSpc>
              <a:spcBef>
                <a:spcPts val="0"/>
              </a:spcBef>
              <a:spcAft>
                <a:spcPts val="0"/>
              </a:spcAft>
              <a:buSzPts val="2800"/>
              <a:buNone/>
            </a:pPr>
            <a:endParaRPr/>
          </a:p>
        </p:txBody>
      </p:sp>
      <p:sp>
        <p:nvSpPr>
          <p:cNvPr id="67" name="Google Shape;67;p2"/>
          <p:cNvSpPr txBox="1">
            <a:spLocks noGrp="1"/>
          </p:cNvSpPr>
          <p:nvPr>
            <p:ph type="body" idx="1"/>
          </p:nvPr>
        </p:nvSpPr>
        <p:spPr>
          <a:xfrm>
            <a:off x="4644675" y="97725"/>
            <a:ext cx="4287290" cy="481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US" sz="2800">
                <a:solidFill>
                  <a:schemeClr val="dk1"/>
                </a:solidFill>
                <a:latin typeface="Calibri"/>
                <a:ea typeface="Calibri"/>
                <a:cs typeface="Calibri"/>
                <a:sym typeface="Calibri"/>
              </a:rPr>
              <a:t>OES PTO MEETING 2021</a:t>
            </a:r>
            <a:endParaRPr/>
          </a:p>
          <a:p>
            <a:pPr marL="0" lvl="0" indent="0" algn="ctr" rtl="0">
              <a:lnSpc>
                <a:spcPct val="100000"/>
              </a:lnSpc>
              <a:spcBef>
                <a:spcPts val="0"/>
              </a:spcBef>
              <a:spcAft>
                <a:spcPts val="0"/>
              </a:spcAft>
              <a:buSzPts val="1300"/>
              <a:buNone/>
            </a:pPr>
            <a:endParaRPr sz="1800" b="1">
              <a:solidFill>
                <a:srgbClr val="000000"/>
              </a:solidFill>
              <a:latin typeface="Calibri"/>
              <a:ea typeface="Calibri"/>
              <a:cs typeface="Calibri"/>
              <a:sym typeface="Calibri"/>
            </a:endParaRPr>
          </a:p>
          <a:p>
            <a:pPr marL="457200" lvl="0" indent="-311150" algn="l" rtl="0">
              <a:lnSpc>
                <a:spcPct val="115000"/>
              </a:lnSpc>
              <a:spcBef>
                <a:spcPts val="0"/>
              </a:spcBef>
              <a:spcAft>
                <a:spcPts val="0"/>
              </a:spcAft>
              <a:buSzPts val="1300"/>
              <a:buChar char="●"/>
            </a:pPr>
            <a:r>
              <a:rPr lang="en-US" sz="1600"/>
              <a:t>Welcome </a:t>
            </a:r>
            <a:endParaRPr sz="1600"/>
          </a:p>
          <a:p>
            <a:pPr marL="457200" lvl="0" indent="-311150" algn="l" rtl="0">
              <a:lnSpc>
                <a:spcPct val="115000"/>
              </a:lnSpc>
              <a:spcBef>
                <a:spcPts val="0"/>
              </a:spcBef>
              <a:spcAft>
                <a:spcPts val="0"/>
              </a:spcAft>
              <a:buSzPts val="1300"/>
              <a:buChar char="●"/>
            </a:pPr>
            <a:r>
              <a:rPr lang="en-US" sz="1600"/>
              <a:t>Standing Agenda </a:t>
            </a:r>
            <a:endParaRPr/>
          </a:p>
          <a:p>
            <a:pPr marL="457200" lvl="0" indent="-311150" algn="l" rtl="0">
              <a:lnSpc>
                <a:spcPct val="115000"/>
              </a:lnSpc>
              <a:spcBef>
                <a:spcPts val="0"/>
              </a:spcBef>
              <a:spcAft>
                <a:spcPts val="0"/>
              </a:spcAft>
              <a:buSzPts val="1300"/>
              <a:buChar char="●"/>
            </a:pPr>
            <a:r>
              <a:rPr lang="en-US" sz="1600"/>
              <a:t>Guest Speaker:  Melaine Klages - Nurse</a:t>
            </a:r>
            <a:endParaRPr/>
          </a:p>
          <a:p>
            <a:pPr marL="457200" lvl="0" indent="-311150" algn="l" rtl="0">
              <a:lnSpc>
                <a:spcPct val="115000"/>
              </a:lnSpc>
              <a:spcBef>
                <a:spcPts val="0"/>
              </a:spcBef>
              <a:spcAft>
                <a:spcPts val="0"/>
              </a:spcAft>
              <a:buSzPts val="1300"/>
              <a:buChar char="●"/>
            </a:pPr>
            <a:r>
              <a:rPr lang="en-US" sz="1600"/>
              <a:t>Foundation: </a:t>
            </a:r>
            <a:endParaRPr/>
          </a:p>
          <a:p>
            <a:pPr marL="457200" lvl="0" indent="-311150" algn="l" rtl="0">
              <a:lnSpc>
                <a:spcPct val="115000"/>
              </a:lnSpc>
              <a:spcBef>
                <a:spcPts val="0"/>
              </a:spcBef>
              <a:spcAft>
                <a:spcPts val="0"/>
              </a:spcAft>
              <a:buSzPts val="1300"/>
              <a:buChar char="●"/>
            </a:pPr>
            <a:r>
              <a:rPr lang="en-US" sz="1600"/>
              <a:t>President’s Report: Michele Hildebrand</a:t>
            </a:r>
            <a:endParaRPr/>
          </a:p>
          <a:p>
            <a:pPr marL="457200" lvl="0" indent="-311150" algn="l" rtl="0">
              <a:lnSpc>
                <a:spcPct val="115000"/>
              </a:lnSpc>
              <a:spcBef>
                <a:spcPts val="0"/>
              </a:spcBef>
              <a:spcAft>
                <a:spcPts val="0"/>
              </a:spcAft>
              <a:buSzPts val="1300"/>
              <a:buChar char="●"/>
            </a:pPr>
            <a:r>
              <a:rPr lang="en-US" sz="1600"/>
              <a:t>Treasurer’s Report: Janet Blanco</a:t>
            </a:r>
            <a:endParaRPr/>
          </a:p>
          <a:p>
            <a:pPr marL="457200" lvl="0" indent="-311150" algn="l" rtl="0">
              <a:lnSpc>
                <a:spcPct val="115000"/>
              </a:lnSpc>
              <a:spcBef>
                <a:spcPts val="0"/>
              </a:spcBef>
              <a:spcAft>
                <a:spcPts val="0"/>
              </a:spcAft>
              <a:buSzPts val="1300"/>
              <a:buChar char="●"/>
            </a:pPr>
            <a:r>
              <a:rPr lang="en-US" sz="1600"/>
              <a:t>Principal’s Report:  Ms. Abes</a:t>
            </a:r>
            <a:endParaRPr sz="1600"/>
          </a:p>
          <a:p>
            <a:pPr marL="457200" lvl="0" indent="-311150" algn="l" rtl="0">
              <a:lnSpc>
                <a:spcPct val="115000"/>
              </a:lnSpc>
              <a:spcBef>
                <a:spcPts val="0"/>
              </a:spcBef>
              <a:spcAft>
                <a:spcPts val="0"/>
              </a:spcAft>
              <a:buSzPts val="1300"/>
              <a:buChar char="●"/>
            </a:pPr>
            <a:r>
              <a:rPr lang="en-US" sz="1600"/>
              <a:t>Teachers Report:  Tiffany Brown &amp; Cynthia Thompson</a:t>
            </a:r>
            <a:endParaRPr/>
          </a:p>
          <a:p>
            <a:pPr marL="457200" lvl="0" indent="-311150" algn="l" rtl="0">
              <a:lnSpc>
                <a:spcPct val="115000"/>
              </a:lnSpc>
              <a:spcBef>
                <a:spcPts val="0"/>
              </a:spcBef>
              <a:spcAft>
                <a:spcPts val="0"/>
              </a:spcAft>
              <a:buSzPts val="1300"/>
              <a:buChar char="●"/>
            </a:pPr>
            <a:r>
              <a:rPr lang="en-US" sz="1600"/>
              <a:t>Open Discussion</a:t>
            </a:r>
            <a:endParaRPr/>
          </a:p>
          <a:p>
            <a:pPr marL="457200" lvl="0" indent="-311150" algn="l" rtl="0">
              <a:lnSpc>
                <a:spcPct val="115000"/>
              </a:lnSpc>
              <a:spcBef>
                <a:spcPts val="0"/>
              </a:spcBef>
              <a:spcAft>
                <a:spcPts val="0"/>
              </a:spcAft>
              <a:buSzPts val="1300"/>
              <a:buChar char="●"/>
            </a:pPr>
            <a:r>
              <a:rPr lang="en-US" sz="1600"/>
              <a:t>Next PTO Meeting: Tuesday, October 12th</a:t>
            </a:r>
            <a:endParaRPr sz="1600"/>
          </a:p>
          <a:p>
            <a:pPr marL="457200" lvl="0" indent="-311150" algn="l" rtl="0">
              <a:lnSpc>
                <a:spcPct val="115000"/>
              </a:lnSpc>
              <a:spcBef>
                <a:spcPts val="0"/>
              </a:spcBef>
              <a:spcAft>
                <a:spcPts val="0"/>
              </a:spcAft>
              <a:buSzPts val="1300"/>
              <a:buChar char="●"/>
            </a:pPr>
            <a:r>
              <a:rPr lang="en-US" sz="1600"/>
              <a:t>Adjournment</a:t>
            </a:r>
            <a:endParaRPr/>
          </a:p>
          <a:p>
            <a:pPr marL="0" lvl="0" indent="0" algn="l" rtl="0">
              <a:lnSpc>
                <a:spcPct val="115000"/>
              </a:lnSpc>
              <a:spcBef>
                <a:spcPts val="0"/>
              </a:spcBef>
              <a:spcAft>
                <a:spcPts val="1600"/>
              </a:spcAft>
              <a:buSzPts val="1300"/>
              <a:buNone/>
            </a:pPr>
            <a:endParaRPr sz="1200">
              <a:latin typeface="Dancing Script"/>
              <a:ea typeface="Dancing Script"/>
              <a:cs typeface="Dancing Script"/>
              <a:sym typeface="Dancing Scrip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a:spLocks noGrp="1"/>
          </p:cNvSpPr>
          <p:nvPr>
            <p:ph type="title"/>
          </p:nvPr>
        </p:nvSpPr>
        <p:spPr>
          <a:xfrm>
            <a:off x="311725" y="321073"/>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a:t>Committee Leads</a:t>
            </a:r>
            <a:endParaRPr/>
          </a:p>
        </p:txBody>
      </p:sp>
      <p:sp>
        <p:nvSpPr>
          <p:cNvPr id="204" name="Google Shape;204;p20"/>
          <p:cNvSpPr txBox="1"/>
          <p:nvPr/>
        </p:nvSpPr>
        <p:spPr>
          <a:xfrm>
            <a:off x="821635" y="1455081"/>
            <a:ext cx="7030278" cy="34150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On the PTO Rocks:</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pic>
        <p:nvPicPr>
          <p:cNvPr id="205" name="Google Shape;205;p20"/>
          <p:cNvPicPr preferRelativeResize="0"/>
          <p:nvPr/>
        </p:nvPicPr>
        <p:blipFill rotWithShape="1">
          <a:blip r:embed="rId3">
            <a:alphaModFix/>
          </a:blip>
          <a:srcRect/>
          <a:stretch/>
        </p:blipFill>
        <p:spPr>
          <a:xfrm>
            <a:off x="600990" y="1831404"/>
            <a:ext cx="4695238" cy="1904762"/>
          </a:xfrm>
          <a:prstGeom prst="rect">
            <a:avLst/>
          </a:prstGeom>
          <a:noFill/>
          <a:ln>
            <a:noFill/>
          </a:ln>
        </p:spPr>
      </p:pic>
      <p:pic>
        <p:nvPicPr>
          <p:cNvPr id="206" name="Google Shape;206;p20"/>
          <p:cNvPicPr preferRelativeResize="0"/>
          <p:nvPr/>
        </p:nvPicPr>
        <p:blipFill rotWithShape="1">
          <a:blip r:embed="rId4">
            <a:alphaModFix/>
          </a:blip>
          <a:srcRect/>
          <a:stretch/>
        </p:blipFill>
        <p:spPr>
          <a:xfrm>
            <a:off x="5121965" y="1375568"/>
            <a:ext cx="3710360" cy="3688419"/>
          </a:xfrm>
          <a:prstGeom prst="rect">
            <a:avLst/>
          </a:prstGeom>
          <a:noFill/>
          <a:ln>
            <a:noFill/>
          </a:ln>
        </p:spPr>
      </p:pic>
      <p:sp>
        <p:nvSpPr>
          <p:cNvPr id="207" name="Google Shape;207;p20"/>
          <p:cNvSpPr/>
          <p:nvPr/>
        </p:nvSpPr>
        <p:spPr>
          <a:xfrm>
            <a:off x="907774" y="3014870"/>
            <a:ext cx="1742661" cy="483704"/>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p:nvPr>
        </p:nvSpPr>
        <p:spPr>
          <a:xfrm>
            <a:off x="165630" y="381655"/>
            <a:ext cx="4008271"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a:t>Treasurer’s Report</a:t>
            </a:r>
            <a:br>
              <a:rPr lang="en-US"/>
            </a:br>
            <a:r>
              <a:rPr lang="en-US"/>
              <a:t>- October 12, 2021</a:t>
            </a:r>
            <a:endParaRPr/>
          </a:p>
        </p:txBody>
      </p:sp>
      <p:sp>
        <p:nvSpPr>
          <p:cNvPr id="213" name="Google Shape;213;p21"/>
          <p:cNvSpPr txBox="1"/>
          <p:nvPr/>
        </p:nvSpPr>
        <p:spPr>
          <a:xfrm>
            <a:off x="4514775" y="135225"/>
            <a:ext cx="13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14" name="Google Shape;214;p21"/>
          <p:cNvSpPr txBox="1"/>
          <p:nvPr/>
        </p:nvSpPr>
        <p:spPr>
          <a:xfrm>
            <a:off x="4452375" y="0"/>
            <a:ext cx="46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pic>
        <p:nvPicPr>
          <p:cNvPr id="215" name="Google Shape;215;p21"/>
          <p:cNvPicPr preferRelativeResize="0"/>
          <p:nvPr/>
        </p:nvPicPr>
        <p:blipFill>
          <a:blip r:embed="rId3">
            <a:alphaModFix/>
          </a:blip>
          <a:stretch>
            <a:fillRect/>
          </a:stretch>
        </p:blipFill>
        <p:spPr>
          <a:xfrm>
            <a:off x="4452375" y="135225"/>
            <a:ext cx="4608300" cy="47970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2"/>
          <p:cNvSpPr txBox="1">
            <a:spLocks noGrp="1"/>
          </p:cNvSpPr>
          <p:nvPr>
            <p:ph type="title"/>
          </p:nvPr>
        </p:nvSpPr>
        <p:spPr>
          <a:xfrm>
            <a:off x="139446" y="408160"/>
            <a:ext cx="4041614"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a:t>Treasurer’s Report</a:t>
            </a:r>
            <a:br>
              <a:rPr lang="en-US"/>
            </a:br>
            <a:r>
              <a:rPr lang="en-US"/>
              <a:t>- October 12, 2021</a:t>
            </a:r>
            <a:endParaRPr/>
          </a:p>
        </p:txBody>
      </p:sp>
      <p:pic>
        <p:nvPicPr>
          <p:cNvPr id="221" name="Google Shape;221;p22"/>
          <p:cNvPicPr preferRelativeResize="0"/>
          <p:nvPr/>
        </p:nvPicPr>
        <p:blipFill>
          <a:blip r:embed="rId3">
            <a:alphaModFix/>
          </a:blip>
          <a:stretch>
            <a:fillRect/>
          </a:stretch>
        </p:blipFill>
        <p:spPr>
          <a:xfrm>
            <a:off x="4333450" y="76200"/>
            <a:ext cx="4685725" cy="49911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title"/>
          </p:nvPr>
        </p:nvSpPr>
        <p:spPr>
          <a:xfrm>
            <a:off x="119568" y="461169"/>
            <a:ext cx="3955475"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a:t>Treasurer’s Report</a:t>
            </a:r>
            <a:br>
              <a:rPr lang="en-US"/>
            </a:br>
            <a:r>
              <a:rPr lang="en-US"/>
              <a:t>- October 12, 2021</a:t>
            </a:r>
            <a:br>
              <a:rPr lang="en-US"/>
            </a:br>
            <a:br>
              <a:rPr lang="en-US"/>
            </a:br>
            <a:r>
              <a:rPr lang="en-US"/>
              <a:t>Budget Revision and Approval</a:t>
            </a:r>
            <a:endParaRPr/>
          </a:p>
        </p:txBody>
      </p:sp>
      <p:sp>
        <p:nvSpPr>
          <p:cNvPr id="227" name="Google Shape;227;p23"/>
          <p:cNvSpPr txBox="1"/>
          <p:nvPr/>
        </p:nvSpPr>
        <p:spPr>
          <a:xfrm>
            <a:off x="4598000" y="561750"/>
            <a:ext cx="433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28" name="Google Shape;228;p23"/>
          <p:cNvSpPr txBox="1"/>
          <p:nvPr/>
        </p:nvSpPr>
        <p:spPr>
          <a:xfrm>
            <a:off x="4733250" y="457725"/>
            <a:ext cx="130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229" name="Google Shape;229;p23"/>
          <p:cNvSpPr txBox="1"/>
          <p:nvPr/>
        </p:nvSpPr>
        <p:spPr>
          <a:xfrm>
            <a:off x="4733250" y="1123500"/>
            <a:ext cx="3599400" cy="2093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US" sz="1600">
                <a:latin typeface="Roboto"/>
                <a:ea typeface="Roboto"/>
                <a:cs typeface="Roboto"/>
                <a:sym typeface="Roboto"/>
              </a:rPr>
              <a:t>Motion to move an extra $500 to Staff Appreciation</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US" sz="1600">
                <a:latin typeface="Roboto"/>
                <a:ea typeface="Roboto"/>
                <a:cs typeface="Roboto"/>
                <a:sym typeface="Roboto"/>
              </a:rPr>
              <a:t>Motion to add a new category to budget for student fun day and add $2,000</a:t>
            </a:r>
            <a:endParaRPr sz="16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Principal’s Report</a:t>
            </a:r>
            <a:endParaRPr/>
          </a:p>
          <a:p>
            <a:pPr marL="0" lvl="0" indent="0" algn="l" rtl="0">
              <a:lnSpc>
                <a:spcPct val="100000"/>
              </a:lnSpc>
              <a:spcBef>
                <a:spcPts val="0"/>
              </a:spcBef>
              <a:spcAft>
                <a:spcPts val="0"/>
              </a:spcAft>
              <a:buSzPts val="2800"/>
              <a:buNone/>
            </a:pPr>
            <a:endParaRPr/>
          </a:p>
        </p:txBody>
      </p:sp>
      <p:sp>
        <p:nvSpPr>
          <p:cNvPr id="235" name="Google Shape;235;p25"/>
          <p:cNvSpPr txBox="1">
            <a:spLocks noGrp="1"/>
          </p:cNvSpPr>
          <p:nvPr>
            <p:ph type="body" idx="1"/>
          </p:nvPr>
        </p:nvSpPr>
        <p:spPr>
          <a:xfrm>
            <a:off x="4370650" y="79125"/>
            <a:ext cx="4440300" cy="486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US" sz="1400">
                <a:solidFill>
                  <a:srgbClr val="000000"/>
                </a:solidFill>
                <a:latin typeface="Calibri"/>
                <a:ea typeface="Calibri"/>
                <a:cs typeface="Calibri"/>
                <a:sym typeface="Calibri"/>
              </a:rPr>
              <a:t> </a:t>
            </a:r>
            <a:r>
              <a:rPr lang="en-US" sz="1400" b="1" u="sng">
                <a:solidFill>
                  <a:srgbClr val="000000"/>
                </a:solidFill>
                <a:latin typeface="Calibri"/>
                <a:ea typeface="Calibri"/>
                <a:cs typeface="Calibri"/>
                <a:sym typeface="Calibri"/>
              </a:rPr>
              <a:t>Pending</a:t>
            </a:r>
            <a:endParaRPr sz="14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200">
              <a:solidFill>
                <a:srgbClr val="000000"/>
              </a:solidFill>
              <a:latin typeface="Calibri"/>
              <a:ea typeface="Calibri"/>
              <a:cs typeface="Calibri"/>
              <a:sym typeface="Calibri"/>
            </a:endParaRPr>
          </a:p>
          <a:p>
            <a:pPr marL="0" lvl="0" indent="0" algn="just" rtl="0">
              <a:lnSpc>
                <a:spcPct val="100000"/>
              </a:lnSpc>
              <a:spcBef>
                <a:spcPts val="0"/>
              </a:spcBef>
              <a:spcAft>
                <a:spcPts val="0"/>
              </a:spcAft>
              <a:buSzPts val="1300"/>
              <a:buNone/>
            </a:pPr>
            <a:endParaRPr>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Teacher Report</a:t>
            </a:r>
            <a:endParaRPr/>
          </a:p>
          <a:p>
            <a:pPr marL="0" lvl="0" indent="0" algn="l" rtl="0">
              <a:lnSpc>
                <a:spcPct val="100000"/>
              </a:lnSpc>
              <a:spcBef>
                <a:spcPts val="0"/>
              </a:spcBef>
              <a:spcAft>
                <a:spcPts val="0"/>
              </a:spcAft>
              <a:buSzPts val="2800"/>
              <a:buNone/>
            </a:pPr>
            <a:endParaRPr/>
          </a:p>
        </p:txBody>
      </p:sp>
      <p:sp>
        <p:nvSpPr>
          <p:cNvPr id="241" name="Google Shape;241;p26"/>
          <p:cNvSpPr txBox="1">
            <a:spLocks noGrp="1"/>
          </p:cNvSpPr>
          <p:nvPr>
            <p:ph type="body" idx="1"/>
          </p:nvPr>
        </p:nvSpPr>
        <p:spPr>
          <a:xfrm>
            <a:off x="4370650" y="500925"/>
            <a:ext cx="4620950" cy="44448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US" sz="1400" b="1">
                <a:solidFill>
                  <a:schemeClr val="dk1"/>
                </a:solidFill>
              </a:rPr>
              <a:t>Tiffany Brown K-2</a:t>
            </a:r>
            <a:endParaRPr/>
          </a:p>
          <a:p>
            <a:pPr marL="457200" lvl="0" indent="-311150" algn="l" rtl="0">
              <a:lnSpc>
                <a:spcPct val="115000"/>
              </a:lnSpc>
              <a:spcBef>
                <a:spcPts val="0"/>
              </a:spcBef>
              <a:spcAft>
                <a:spcPts val="0"/>
              </a:spcAft>
              <a:buSzPts val="1300"/>
              <a:buChar char="●"/>
            </a:pPr>
            <a:r>
              <a:rPr lang="en-US">
                <a:solidFill>
                  <a:schemeClr val="dk1"/>
                </a:solidFill>
              </a:rPr>
              <a:t>18</a:t>
            </a:r>
            <a:r>
              <a:rPr lang="en-US" baseline="30000">
                <a:solidFill>
                  <a:schemeClr val="dk1"/>
                </a:solidFill>
              </a:rPr>
              <a:t>th</a:t>
            </a:r>
            <a:r>
              <a:rPr lang="en-US">
                <a:solidFill>
                  <a:schemeClr val="dk1"/>
                </a:solidFill>
              </a:rPr>
              <a:t> year teaching Kindergarten</a:t>
            </a:r>
            <a:endParaRPr/>
          </a:p>
          <a:p>
            <a:pPr marL="457200" lvl="0" indent="-311150" algn="l" rtl="0">
              <a:lnSpc>
                <a:spcPct val="115000"/>
              </a:lnSpc>
              <a:spcBef>
                <a:spcPts val="0"/>
              </a:spcBef>
              <a:spcAft>
                <a:spcPts val="0"/>
              </a:spcAft>
              <a:buSzPts val="1300"/>
              <a:buChar char="●"/>
            </a:pPr>
            <a:r>
              <a:rPr lang="en-US">
                <a:solidFill>
                  <a:schemeClr val="dk1"/>
                </a:solidFill>
              </a:rPr>
              <a:t>Started at Oasis when it opened in 2005</a:t>
            </a:r>
            <a:endParaRPr/>
          </a:p>
          <a:p>
            <a:pPr marL="457200" lvl="0" indent="-311150" algn="l" rtl="0">
              <a:lnSpc>
                <a:spcPct val="115000"/>
              </a:lnSpc>
              <a:spcBef>
                <a:spcPts val="0"/>
              </a:spcBef>
              <a:spcAft>
                <a:spcPts val="0"/>
              </a:spcAft>
              <a:buSzPts val="1300"/>
              <a:buChar char="●"/>
            </a:pPr>
            <a:r>
              <a:rPr lang="en-US">
                <a:solidFill>
                  <a:schemeClr val="dk1"/>
                </a:solidFill>
              </a:rPr>
              <a:t>Have 2 children at Oasis, 2</a:t>
            </a:r>
            <a:r>
              <a:rPr lang="en-US" baseline="30000">
                <a:solidFill>
                  <a:schemeClr val="dk1"/>
                </a:solidFill>
              </a:rPr>
              <a:t>nd</a:t>
            </a:r>
            <a:r>
              <a:rPr lang="en-US">
                <a:solidFill>
                  <a:schemeClr val="dk1"/>
                </a:solidFill>
              </a:rPr>
              <a:t> and 4</a:t>
            </a:r>
            <a:r>
              <a:rPr lang="en-US" baseline="30000">
                <a:solidFill>
                  <a:schemeClr val="dk1"/>
                </a:solidFill>
              </a:rPr>
              <a:t>th</a:t>
            </a:r>
            <a:r>
              <a:rPr lang="en-US">
                <a:solidFill>
                  <a:schemeClr val="dk1"/>
                </a:solidFill>
              </a:rPr>
              <a:t> grade</a:t>
            </a:r>
            <a:endParaRPr/>
          </a:p>
          <a:p>
            <a:pPr marL="457200" lvl="0" indent="-311150" algn="l" rtl="0">
              <a:lnSpc>
                <a:spcPct val="115000"/>
              </a:lnSpc>
              <a:spcBef>
                <a:spcPts val="0"/>
              </a:spcBef>
              <a:spcAft>
                <a:spcPts val="0"/>
              </a:spcAft>
              <a:buSzPts val="1300"/>
              <a:buChar char="●"/>
            </a:pPr>
            <a:r>
              <a:rPr lang="en-US">
                <a:solidFill>
                  <a:schemeClr val="dk1"/>
                </a:solidFill>
              </a:rPr>
              <a:t>Kindergartners have done an AWESOME job adapting to Oasis</a:t>
            </a:r>
            <a:endParaRPr/>
          </a:p>
          <a:p>
            <a:pPr marL="457200" lvl="0" indent="-311150" algn="l" rtl="0">
              <a:lnSpc>
                <a:spcPct val="115000"/>
              </a:lnSpc>
              <a:spcBef>
                <a:spcPts val="0"/>
              </a:spcBef>
              <a:spcAft>
                <a:spcPts val="0"/>
              </a:spcAft>
              <a:buSzPts val="1300"/>
              <a:buChar char="●"/>
            </a:pPr>
            <a:r>
              <a:rPr lang="en-US">
                <a:solidFill>
                  <a:schemeClr val="dk1"/>
                </a:solidFill>
              </a:rPr>
              <a:t>Starting Johnny Appleseed/ Fall with yummy treats</a:t>
            </a:r>
            <a:endParaRPr/>
          </a:p>
          <a:p>
            <a:pPr marL="146050" lvl="0" indent="0" algn="l" rtl="0">
              <a:lnSpc>
                <a:spcPct val="115000"/>
              </a:lnSpc>
              <a:spcBef>
                <a:spcPts val="0"/>
              </a:spcBef>
              <a:spcAft>
                <a:spcPts val="0"/>
              </a:spcAft>
              <a:buSzPts val="1300"/>
              <a:buNone/>
            </a:pPr>
            <a:endParaRPr sz="1400">
              <a:solidFill>
                <a:schemeClr val="dk1"/>
              </a:solidFill>
            </a:endParaRPr>
          </a:p>
          <a:p>
            <a:pPr marL="146050" lvl="0" indent="0" algn="l" rtl="0">
              <a:lnSpc>
                <a:spcPct val="115000"/>
              </a:lnSpc>
              <a:spcBef>
                <a:spcPts val="0"/>
              </a:spcBef>
              <a:spcAft>
                <a:spcPts val="0"/>
              </a:spcAft>
              <a:buSzPts val="1300"/>
              <a:buNone/>
            </a:pPr>
            <a:r>
              <a:rPr lang="en-US" sz="1400" b="1">
                <a:solidFill>
                  <a:schemeClr val="dk1"/>
                </a:solidFill>
              </a:rPr>
              <a:t>Cynthia Thompson 3-5</a:t>
            </a:r>
            <a:endParaRPr sz="1400" b="1">
              <a:solidFill>
                <a:schemeClr val="dk1"/>
              </a:solidFill>
            </a:endParaRPr>
          </a:p>
          <a:p>
            <a:pPr marL="457200" lvl="0" indent="-311150" algn="l" rtl="0">
              <a:lnSpc>
                <a:spcPct val="115000"/>
              </a:lnSpc>
              <a:spcBef>
                <a:spcPts val="0"/>
              </a:spcBef>
              <a:spcAft>
                <a:spcPts val="0"/>
              </a:spcAft>
              <a:buSzPts val="1300"/>
              <a:buChar char="●"/>
            </a:pPr>
            <a:r>
              <a:rPr lang="en-US">
                <a:solidFill>
                  <a:schemeClr val="dk1"/>
                </a:solidFill>
              </a:rPr>
              <a:t>6</a:t>
            </a:r>
            <a:r>
              <a:rPr lang="en-US" baseline="30000">
                <a:solidFill>
                  <a:schemeClr val="dk1"/>
                </a:solidFill>
              </a:rPr>
              <a:t>th</a:t>
            </a:r>
            <a:r>
              <a:rPr lang="en-US">
                <a:solidFill>
                  <a:schemeClr val="dk1"/>
                </a:solidFill>
              </a:rPr>
              <a:t> year teaching 5th Grade - First 5 years were in NY</a:t>
            </a:r>
            <a:endParaRPr/>
          </a:p>
          <a:p>
            <a:pPr marL="457200" lvl="0" indent="-311150" algn="l" rtl="0">
              <a:lnSpc>
                <a:spcPct val="115000"/>
              </a:lnSpc>
              <a:spcBef>
                <a:spcPts val="0"/>
              </a:spcBef>
              <a:spcAft>
                <a:spcPts val="0"/>
              </a:spcAft>
              <a:buSzPts val="1300"/>
              <a:buChar char="●"/>
            </a:pPr>
            <a:r>
              <a:rPr lang="en-US">
                <a:solidFill>
                  <a:schemeClr val="dk1"/>
                </a:solidFill>
              </a:rPr>
              <a:t>First year teaching in Florida/at Oasis (Moved here from Western, NY in July)</a:t>
            </a:r>
            <a:endParaRPr/>
          </a:p>
          <a:p>
            <a:pPr marL="457200" lvl="0" indent="-311150" algn="l" rtl="0">
              <a:lnSpc>
                <a:spcPct val="115000"/>
              </a:lnSpc>
              <a:spcBef>
                <a:spcPts val="0"/>
              </a:spcBef>
              <a:spcAft>
                <a:spcPts val="0"/>
              </a:spcAft>
              <a:buSzPts val="1300"/>
              <a:buChar char="●"/>
            </a:pPr>
            <a:r>
              <a:rPr lang="en-US">
                <a:solidFill>
                  <a:schemeClr val="dk1"/>
                </a:solidFill>
              </a:rPr>
              <a:t>Coaching Modified Girls Soccer at OMS/keeping book for OMS Mod. Basketball</a:t>
            </a:r>
            <a:endParaRPr/>
          </a:p>
          <a:p>
            <a:pPr marL="457200" lvl="0" indent="-311150" algn="l" rtl="0">
              <a:lnSpc>
                <a:spcPct val="115000"/>
              </a:lnSpc>
              <a:spcBef>
                <a:spcPts val="0"/>
              </a:spcBef>
              <a:spcAft>
                <a:spcPts val="0"/>
              </a:spcAft>
              <a:buSzPts val="1300"/>
              <a:buChar char="●"/>
            </a:pPr>
            <a:r>
              <a:rPr lang="en-US">
                <a:solidFill>
                  <a:schemeClr val="dk1"/>
                </a:solidFill>
              </a:rPr>
              <a:t>Fifth Graders are very excited to be back in school and seeing friends </a:t>
            </a:r>
            <a:endParaRPr/>
          </a:p>
          <a:p>
            <a:pPr marL="457200" lvl="0" indent="-311150" algn="l" rtl="0">
              <a:lnSpc>
                <a:spcPct val="115000"/>
              </a:lnSpc>
              <a:spcBef>
                <a:spcPts val="0"/>
              </a:spcBef>
              <a:spcAft>
                <a:spcPts val="0"/>
              </a:spcAft>
              <a:buSzPts val="1300"/>
              <a:buChar char="●"/>
            </a:pPr>
            <a:r>
              <a:rPr lang="en-US">
                <a:solidFill>
                  <a:schemeClr val="dk1"/>
                </a:solidFill>
              </a:rPr>
              <a:t>Students have enjoyed various science experiments and are excited for Booster-thon</a:t>
            </a:r>
            <a:endParaRPr/>
          </a:p>
          <a:p>
            <a:pPr marL="0" lvl="0" indent="0" algn="just" rtl="0">
              <a:lnSpc>
                <a:spcPct val="100000"/>
              </a:lnSpc>
              <a:spcBef>
                <a:spcPts val="0"/>
              </a:spcBef>
              <a:spcAft>
                <a:spcPts val="0"/>
              </a:spcAft>
              <a:buSzPts val="1300"/>
              <a:buNone/>
            </a:pPr>
            <a:endParaRPr>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7"/>
          <p:cNvSpPr txBox="1">
            <a:spLocks noGrp="1"/>
          </p:cNvSpPr>
          <p:nvPr>
            <p:ph type="title"/>
          </p:nvPr>
        </p:nvSpPr>
        <p:spPr>
          <a:xfrm>
            <a:off x="1060497" y="1699193"/>
            <a:ext cx="7520285" cy="124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0000"/>
              <a:buNone/>
            </a:pPr>
            <a:r>
              <a:rPr lang="en-US" sz="6000"/>
              <a:t>Open Discussion</a:t>
            </a:r>
            <a:endParaRPr sz="6000"/>
          </a:p>
          <a:p>
            <a:pPr marL="0" lvl="0" indent="0" algn="l" rtl="0">
              <a:lnSpc>
                <a:spcPct val="100000"/>
              </a:lnSpc>
              <a:spcBef>
                <a:spcPts val="0"/>
              </a:spcBef>
              <a:spcAft>
                <a:spcPts val="0"/>
              </a:spcAft>
              <a:buSzPts val="10000"/>
              <a:buNone/>
            </a:pPr>
            <a:endParaRPr/>
          </a:p>
        </p:txBody>
      </p:sp>
      <p:sp>
        <p:nvSpPr>
          <p:cNvPr id="247" name="Google Shape;247;p27"/>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endParaRPr sz="1400"/>
          </a:p>
          <a:p>
            <a:pPr marL="0" lvl="0" indent="0" algn="l" rtl="0">
              <a:lnSpc>
                <a:spcPct val="100000"/>
              </a:lnSpc>
              <a:spcBef>
                <a:spcPts val="0"/>
              </a:spcBef>
              <a:spcAft>
                <a:spcPts val="0"/>
              </a:spcAft>
              <a:buSzPts val="1300"/>
              <a:buNone/>
            </a:pPr>
            <a:endParaRPr sz="1200">
              <a:solidFill>
                <a:srgbClr val="000000"/>
              </a:solidFill>
              <a:latin typeface="Calibri"/>
              <a:ea typeface="Calibri"/>
              <a:cs typeface="Calibri"/>
              <a:sym typeface="Calibri"/>
            </a:endParaRPr>
          </a:p>
          <a:p>
            <a:pPr marL="0" lvl="0" indent="0" algn="just" rtl="0">
              <a:lnSpc>
                <a:spcPct val="100000"/>
              </a:lnSpc>
              <a:spcBef>
                <a:spcPts val="0"/>
              </a:spcBef>
              <a:spcAft>
                <a:spcPts val="0"/>
              </a:spcAft>
              <a:buSzPts val="1300"/>
              <a:buNone/>
            </a:pPr>
            <a:endParaRPr>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1093628" y="804671"/>
            <a:ext cx="8832250" cy="124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0000"/>
              <a:buNone/>
            </a:pPr>
            <a:r>
              <a:rPr lang="en-US" sz="2400"/>
              <a:t>Next PTO Meeting: Tuesday, November 2nd, 2021</a:t>
            </a:r>
            <a:endParaRPr/>
          </a:p>
        </p:txBody>
      </p:sp>
      <p:sp>
        <p:nvSpPr>
          <p:cNvPr id="253" name="Google Shape;253;p28"/>
          <p:cNvSpPr txBox="1">
            <a:spLocks noGrp="1"/>
          </p:cNvSpPr>
          <p:nvPr>
            <p:ph type="body" idx="1"/>
          </p:nvPr>
        </p:nvSpPr>
        <p:spPr>
          <a:xfrm>
            <a:off x="2469775" y="2868649"/>
            <a:ext cx="5334900" cy="942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US" sz="4400">
                <a:solidFill>
                  <a:schemeClr val="lt1"/>
                </a:solidFill>
                <a:latin typeface="Merriweather"/>
                <a:ea typeface="Merriweather"/>
                <a:cs typeface="Merriweather"/>
                <a:sym typeface="Merriweather"/>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311725" y="500925"/>
            <a:ext cx="3706500" cy="365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Standing Agenda</a:t>
            </a:r>
            <a:endParaRPr/>
          </a:p>
          <a:p>
            <a:pPr marL="0" lvl="0" indent="0" algn="l" rtl="0">
              <a:lnSpc>
                <a:spcPct val="100000"/>
              </a:lnSpc>
              <a:spcBef>
                <a:spcPts val="0"/>
              </a:spcBef>
              <a:spcAft>
                <a:spcPts val="0"/>
              </a:spcAft>
              <a:buSzPts val="2800"/>
              <a:buNone/>
            </a:pPr>
            <a:endParaRPr/>
          </a:p>
          <a:p>
            <a:pPr marL="0" lvl="0" indent="0" algn="l" rtl="0">
              <a:lnSpc>
                <a:spcPct val="150000"/>
              </a:lnSpc>
              <a:spcBef>
                <a:spcPts val="600"/>
              </a:spcBef>
              <a:spcAft>
                <a:spcPts val="0"/>
              </a:spcAft>
              <a:buSzPts val="2800"/>
              <a:buNone/>
            </a:pP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2800"/>
              <a:buNone/>
            </a:pPr>
            <a:endParaRPr sz="2400"/>
          </a:p>
          <a:p>
            <a:pPr marL="0" lvl="0" indent="0" algn="l" rtl="0">
              <a:lnSpc>
                <a:spcPct val="100000"/>
              </a:lnSpc>
              <a:spcBef>
                <a:spcPts val="0"/>
              </a:spcBef>
              <a:spcAft>
                <a:spcPts val="0"/>
              </a:spcAft>
              <a:buSzPts val="2800"/>
              <a:buNone/>
            </a:pPr>
            <a:endParaRPr/>
          </a:p>
        </p:txBody>
      </p:sp>
      <p:sp>
        <p:nvSpPr>
          <p:cNvPr id="73" name="Google Shape;73;p3"/>
          <p:cNvSpPr txBox="1">
            <a:spLocks noGrp="1"/>
          </p:cNvSpPr>
          <p:nvPr>
            <p:ph type="body" idx="1"/>
          </p:nvPr>
        </p:nvSpPr>
        <p:spPr>
          <a:xfrm>
            <a:off x="4644675" y="97725"/>
            <a:ext cx="4287290" cy="4819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300"/>
              <a:buNone/>
            </a:pPr>
            <a:r>
              <a:rPr lang="en-US" sz="2800">
                <a:solidFill>
                  <a:schemeClr val="dk1"/>
                </a:solidFill>
                <a:latin typeface="Calibri"/>
                <a:ea typeface="Calibri"/>
                <a:cs typeface="Calibri"/>
                <a:sym typeface="Calibri"/>
              </a:rPr>
              <a:t>OES PTO MEETING 2021</a:t>
            </a:r>
            <a:endParaRPr/>
          </a:p>
          <a:p>
            <a:pPr marL="0" lvl="0" indent="0" algn="ctr" rtl="0">
              <a:lnSpc>
                <a:spcPct val="100000"/>
              </a:lnSpc>
              <a:spcBef>
                <a:spcPts val="0"/>
              </a:spcBef>
              <a:spcAft>
                <a:spcPts val="0"/>
              </a:spcAft>
              <a:buSzPts val="1300"/>
              <a:buNone/>
            </a:pPr>
            <a:endParaRPr sz="1800" b="1">
              <a:solidFill>
                <a:srgbClr val="000000"/>
              </a:solidFill>
              <a:latin typeface="Calibri"/>
              <a:ea typeface="Calibri"/>
              <a:cs typeface="Calibri"/>
              <a:sym typeface="Calibri"/>
            </a:endParaRPr>
          </a:p>
          <a:p>
            <a:pPr marL="457200" lvl="0" indent="-311150" algn="l" rtl="0">
              <a:lnSpc>
                <a:spcPct val="115000"/>
              </a:lnSpc>
              <a:spcBef>
                <a:spcPts val="0"/>
              </a:spcBef>
              <a:spcAft>
                <a:spcPts val="0"/>
              </a:spcAft>
              <a:buSzPts val="1300"/>
              <a:buChar char="●"/>
            </a:pPr>
            <a:r>
              <a:rPr lang="en-US" sz="1400" b="1"/>
              <a:t>2021-2022 PTO Officers</a:t>
            </a:r>
            <a:r>
              <a:rPr lang="en-US" sz="1400"/>
              <a:t> </a:t>
            </a:r>
            <a:endParaRPr/>
          </a:p>
          <a:p>
            <a:pPr marL="914400" lvl="1" indent="-298450" algn="l" rtl="0">
              <a:lnSpc>
                <a:spcPct val="115000"/>
              </a:lnSpc>
              <a:spcBef>
                <a:spcPts val="0"/>
              </a:spcBef>
              <a:spcAft>
                <a:spcPts val="0"/>
              </a:spcAft>
              <a:buSzPts val="1100"/>
              <a:buChar char="○"/>
            </a:pPr>
            <a:r>
              <a:rPr lang="en-US"/>
              <a:t>Michele Hildebrand – President</a:t>
            </a:r>
            <a:endParaRPr/>
          </a:p>
          <a:p>
            <a:pPr marL="914400" lvl="1" indent="-298450" algn="l" rtl="0">
              <a:lnSpc>
                <a:spcPct val="115000"/>
              </a:lnSpc>
              <a:spcBef>
                <a:spcPts val="0"/>
              </a:spcBef>
              <a:spcAft>
                <a:spcPts val="0"/>
              </a:spcAft>
              <a:buSzPts val="1100"/>
              <a:buChar char="○"/>
            </a:pPr>
            <a:r>
              <a:rPr lang="en-US"/>
              <a:t>Jeannette Blaustein –Vice –President</a:t>
            </a:r>
            <a:endParaRPr/>
          </a:p>
          <a:p>
            <a:pPr marL="914400" lvl="1" indent="-298450" algn="l" rtl="0">
              <a:lnSpc>
                <a:spcPct val="115000"/>
              </a:lnSpc>
              <a:spcBef>
                <a:spcPts val="0"/>
              </a:spcBef>
              <a:spcAft>
                <a:spcPts val="0"/>
              </a:spcAft>
              <a:buSzPts val="1100"/>
              <a:buChar char="○"/>
            </a:pPr>
            <a:r>
              <a:rPr lang="en-US"/>
              <a:t>Janet Blanco – Treasurer</a:t>
            </a:r>
            <a:endParaRPr/>
          </a:p>
          <a:p>
            <a:pPr marL="914400" lvl="1" indent="-298450" algn="l" rtl="0">
              <a:lnSpc>
                <a:spcPct val="115000"/>
              </a:lnSpc>
              <a:spcBef>
                <a:spcPts val="0"/>
              </a:spcBef>
              <a:spcAft>
                <a:spcPts val="0"/>
              </a:spcAft>
              <a:buSzPts val="1100"/>
              <a:buChar char="○"/>
            </a:pPr>
            <a:r>
              <a:rPr lang="en-US"/>
              <a:t>Aimee Aubrey --Secretary</a:t>
            </a:r>
            <a:endParaRPr/>
          </a:p>
          <a:p>
            <a:pPr marL="457200" lvl="0" indent="-228600" algn="l" rtl="0">
              <a:lnSpc>
                <a:spcPct val="115000"/>
              </a:lnSpc>
              <a:spcBef>
                <a:spcPts val="0"/>
              </a:spcBef>
              <a:spcAft>
                <a:spcPts val="0"/>
              </a:spcAft>
              <a:buSzPts val="1300"/>
              <a:buNone/>
            </a:pPr>
            <a:endParaRPr sz="1400" b="1"/>
          </a:p>
          <a:p>
            <a:pPr marL="457200" lvl="0" indent="-311150" algn="l" rtl="0">
              <a:lnSpc>
                <a:spcPct val="115000"/>
              </a:lnSpc>
              <a:spcBef>
                <a:spcPts val="0"/>
              </a:spcBef>
              <a:spcAft>
                <a:spcPts val="0"/>
              </a:spcAft>
              <a:buSzPts val="1300"/>
              <a:buChar char="●"/>
            </a:pPr>
            <a:r>
              <a:rPr lang="en-US" sz="1400" b="1"/>
              <a:t>Communication</a:t>
            </a:r>
            <a:r>
              <a:rPr lang="en-US" sz="1400"/>
              <a:t> </a:t>
            </a:r>
            <a:endParaRPr/>
          </a:p>
          <a:p>
            <a:pPr marL="914400" lvl="1" indent="-298450" algn="l" rtl="0">
              <a:lnSpc>
                <a:spcPct val="115000"/>
              </a:lnSpc>
              <a:spcBef>
                <a:spcPts val="0"/>
              </a:spcBef>
              <a:spcAft>
                <a:spcPts val="0"/>
              </a:spcAft>
              <a:buSzPts val="1100"/>
              <a:buChar char="○"/>
            </a:pPr>
            <a:r>
              <a:rPr lang="en-US"/>
              <a:t>Facebook- </a:t>
            </a:r>
            <a:r>
              <a:rPr lang="en-US" b="1"/>
              <a:t>OES Families</a:t>
            </a:r>
            <a:r>
              <a:rPr lang="en-US"/>
              <a:t>, please “Like” us</a:t>
            </a:r>
            <a:endParaRPr/>
          </a:p>
          <a:p>
            <a:pPr marL="914400" lvl="1" indent="-298450" algn="l" rtl="0">
              <a:lnSpc>
                <a:spcPct val="115000"/>
              </a:lnSpc>
              <a:spcBef>
                <a:spcPts val="0"/>
              </a:spcBef>
              <a:spcAft>
                <a:spcPts val="0"/>
              </a:spcAft>
              <a:buSzPts val="1100"/>
              <a:buChar char="○"/>
            </a:pPr>
            <a:r>
              <a:rPr lang="en-US"/>
              <a:t>Administration school Facebook page-</a:t>
            </a:r>
            <a:r>
              <a:rPr lang="en-US" b="1"/>
              <a:t>-Oasis Elementary South</a:t>
            </a:r>
            <a:endParaRPr/>
          </a:p>
          <a:p>
            <a:pPr marL="914400" lvl="1" indent="-298450" algn="l" rtl="0">
              <a:lnSpc>
                <a:spcPct val="115000"/>
              </a:lnSpc>
              <a:spcBef>
                <a:spcPts val="0"/>
              </a:spcBef>
              <a:spcAft>
                <a:spcPts val="0"/>
              </a:spcAft>
              <a:buSzPts val="1100"/>
              <a:buChar char="○"/>
            </a:pPr>
            <a:r>
              <a:rPr lang="en-US"/>
              <a:t>Parent Square and Panther Press</a:t>
            </a:r>
            <a:endParaRPr/>
          </a:p>
          <a:p>
            <a:pPr marL="914400" lvl="1" indent="-298450" algn="l" rtl="0">
              <a:lnSpc>
                <a:spcPct val="115000"/>
              </a:lnSpc>
              <a:spcBef>
                <a:spcPts val="0"/>
              </a:spcBef>
              <a:spcAft>
                <a:spcPts val="0"/>
              </a:spcAft>
              <a:buSzPts val="1100"/>
              <a:buChar char="○"/>
            </a:pPr>
            <a:r>
              <a:rPr lang="en-US"/>
              <a:t>PTO Rocks on the website</a:t>
            </a:r>
            <a:endParaRPr/>
          </a:p>
          <a:p>
            <a:pPr marL="0" lvl="0" indent="0" algn="l" rtl="0">
              <a:lnSpc>
                <a:spcPct val="115000"/>
              </a:lnSpc>
              <a:spcBef>
                <a:spcPts val="0"/>
              </a:spcBef>
              <a:spcAft>
                <a:spcPts val="1600"/>
              </a:spcAft>
              <a:buSzPts val="1300"/>
              <a:buNone/>
            </a:pPr>
            <a:endParaRPr sz="1200">
              <a:latin typeface="Dancing Script"/>
              <a:ea typeface="Dancing Script"/>
              <a:cs typeface="Dancing Script"/>
              <a:sym typeface="Dancing Scrip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1948393" y="1593191"/>
            <a:ext cx="6261329" cy="124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0000"/>
              <a:buNone/>
            </a:pPr>
            <a:r>
              <a:rPr lang="en-US" sz="7200">
                <a:latin typeface="Calibri"/>
                <a:ea typeface="Calibri"/>
                <a:cs typeface="Calibri"/>
                <a:sym typeface="Calibri"/>
              </a:rPr>
              <a:t>School Nurse</a:t>
            </a:r>
            <a:endParaRPr sz="7200">
              <a:latin typeface="Calibri"/>
              <a:ea typeface="Calibri"/>
              <a:cs typeface="Calibri"/>
              <a:sym typeface="Calibri"/>
            </a:endParaRPr>
          </a:p>
        </p:txBody>
      </p:sp>
      <p:sp>
        <p:nvSpPr>
          <p:cNvPr id="79" name="Google Shape;79;p4"/>
          <p:cNvSpPr txBox="1">
            <a:spLocks noGrp="1"/>
          </p:cNvSpPr>
          <p:nvPr>
            <p:ph type="body" idx="1"/>
          </p:nvPr>
        </p:nvSpPr>
        <p:spPr>
          <a:xfrm>
            <a:off x="331579" y="405269"/>
            <a:ext cx="5334900" cy="9426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en-US" sz="4000"/>
              <a:t>Guest Speaker:</a:t>
            </a:r>
            <a:endParaRPr sz="4000"/>
          </a:p>
        </p:txBody>
      </p:sp>
      <p:sp>
        <p:nvSpPr>
          <p:cNvPr id="80" name="Google Shape;80;p4"/>
          <p:cNvSpPr/>
          <p:nvPr/>
        </p:nvSpPr>
        <p:spPr>
          <a:xfrm>
            <a:off x="2007052" y="2596532"/>
            <a:ext cx="298671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Mel</a:t>
            </a:r>
            <a:r>
              <a:rPr lang="en-US" sz="3200">
                <a:solidFill>
                  <a:schemeClr val="lt1"/>
                </a:solidFill>
              </a:rPr>
              <a:t>anie</a:t>
            </a:r>
            <a:r>
              <a:rPr lang="en-US" sz="3200" b="0" i="0" u="none" strike="noStrike" cap="none">
                <a:solidFill>
                  <a:schemeClr val="lt1"/>
                </a:solidFill>
                <a:latin typeface="Arial"/>
                <a:ea typeface="Arial"/>
                <a:cs typeface="Arial"/>
                <a:sym typeface="Arial"/>
              </a:rPr>
              <a:t> Klages</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Foundation</a:t>
            </a:r>
            <a:endParaRPr/>
          </a:p>
          <a:p>
            <a:pPr marL="0" lvl="0" indent="0" algn="l" rtl="0">
              <a:lnSpc>
                <a:spcPct val="100000"/>
              </a:lnSpc>
              <a:spcBef>
                <a:spcPts val="0"/>
              </a:spcBef>
              <a:spcAft>
                <a:spcPts val="0"/>
              </a:spcAft>
              <a:buSzPts val="2800"/>
              <a:buNone/>
            </a:pPr>
            <a:endParaRPr/>
          </a:p>
        </p:txBody>
      </p:sp>
      <p:sp>
        <p:nvSpPr>
          <p:cNvPr id="86" name="Google Shape;86;p5"/>
          <p:cNvSpPr txBox="1">
            <a:spLocks noGrp="1"/>
          </p:cNvSpPr>
          <p:nvPr>
            <p:ph type="body" idx="1"/>
          </p:nvPr>
        </p:nvSpPr>
        <p:spPr>
          <a:xfrm>
            <a:off x="4479235" y="79125"/>
            <a:ext cx="4565374" cy="486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sz="1200">
              <a:solidFill>
                <a:srgbClr val="000000"/>
              </a:solidFill>
              <a:latin typeface="Calibri"/>
              <a:ea typeface="Calibri"/>
              <a:cs typeface="Calibri"/>
              <a:sym typeface="Calibri"/>
            </a:endParaRPr>
          </a:p>
          <a:p>
            <a:pPr marL="146050" lvl="0" indent="0" algn="l" rtl="0">
              <a:lnSpc>
                <a:spcPct val="115000"/>
              </a:lnSpc>
              <a:spcBef>
                <a:spcPts val="0"/>
              </a:spcBef>
              <a:spcAft>
                <a:spcPts val="0"/>
              </a:spcAft>
              <a:buSzPts val="1300"/>
              <a:buNone/>
            </a:pPr>
            <a:r>
              <a:rPr lang="en-US" sz="2000" b="1"/>
              <a:t>Lighthouse Award’s</a:t>
            </a:r>
            <a:r>
              <a:rPr lang="en-US" sz="1400"/>
              <a:t> </a:t>
            </a:r>
            <a:endParaRPr/>
          </a:p>
          <a:p>
            <a:pPr marL="457200" lvl="0" indent="-311150" algn="l" rtl="0">
              <a:lnSpc>
                <a:spcPct val="115000"/>
              </a:lnSpc>
              <a:spcBef>
                <a:spcPts val="0"/>
              </a:spcBef>
              <a:spcAft>
                <a:spcPts val="0"/>
              </a:spcAft>
              <a:buSzPts val="1300"/>
              <a:buChar char="●"/>
            </a:pPr>
            <a:r>
              <a:rPr lang="en-US"/>
              <a:t>The Lighthouse Award Recognition Program is administered by the Cape Coral Municipal Charter School Foundation and overseen by the Lighthouse Award Committee, comprised of members of the Municipal Charter School Foundation. </a:t>
            </a:r>
            <a:endParaRPr>
              <a:solidFill>
                <a:srgbClr val="000000"/>
              </a:solidFill>
              <a:latin typeface="Calibri"/>
              <a:ea typeface="Calibri"/>
              <a:cs typeface="Calibri"/>
              <a:sym typeface="Calibri"/>
            </a:endParaRPr>
          </a:p>
          <a:p>
            <a:pPr marL="1371600" lvl="2" indent="-298450" algn="l" rtl="0">
              <a:lnSpc>
                <a:spcPct val="115000"/>
              </a:lnSpc>
              <a:spcBef>
                <a:spcPts val="0"/>
              </a:spcBef>
              <a:spcAft>
                <a:spcPts val="0"/>
              </a:spcAft>
              <a:buSzPts val="1100"/>
              <a:buChar char="■"/>
            </a:pPr>
            <a:r>
              <a:rPr lang="en-US"/>
              <a:t>EVENT COMMITTEE </a:t>
            </a:r>
            <a:endParaRPr/>
          </a:p>
          <a:p>
            <a:pPr marL="1371600" lvl="2" indent="-298450" algn="l" rtl="0">
              <a:lnSpc>
                <a:spcPct val="115000"/>
              </a:lnSpc>
              <a:spcBef>
                <a:spcPts val="0"/>
              </a:spcBef>
              <a:spcAft>
                <a:spcPts val="0"/>
              </a:spcAft>
              <a:buSzPts val="1100"/>
              <a:buChar char="■"/>
            </a:pPr>
            <a:r>
              <a:rPr lang="en-US"/>
              <a:t>OBSERVATION COMMITTEE</a:t>
            </a:r>
            <a:endParaRPr/>
          </a:p>
          <a:p>
            <a:pPr marL="1371600" lvl="2" indent="-298450" algn="l" rtl="0">
              <a:lnSpc>
                <a:spcPct val="115000"/>
              </a:lnSpc>
              <a:spcBef>
                <a:spcPts val="0"/>
              </a:spcBef>
              <a:spcAft>
                <a:spcPts val="0"/>
              </a:spcAft>
              <a:buSzPts val="1100"/>
              <a:buChar char="■"/>
            </a:pPr>
            <a:r>
              <a:rPr lang="en-US"/>
              <a:t>SELECTION COMMITTEE</a:t>
            </a:r>
            <a:endParaRPr/>
          </a:p>
          <a:p>
            <a:pPr marL="457200" lvl="0" indent="-311150" algn="l" rtl="0">
              <a:lnSpc>
                <a:spcPct val="115000"/>
              </a:lnSpc>
              <a:spcBef>
                <a:spcPts val="0"/>
              </a:spcBef>
              <a:spcAft>
                <a:spcPts val="0"/>
              </a:spcAft>
              <a:buSzPts val="1300"/>
              <a:buChar char="●"/>
            </a:pPr>
            <a:r>
              <a:rPr lang="en-US"/>
              <a:t>To Volunteer please go to OES Families</a:t>
            </a:r>
            <a:br>
              <a:rPr lang="en-US"/>
            </a:br>
            <a:br>
              <a:rPr lang="en-US"/>
            </a:br>
            <a:r>
              <a:rPr lang="en-US"/>
              <a:t>.</a:t>
            </a:r>
            <a:br>
              <a:rPr lang="en-US"/>
            </a:br>
            <a:br>
              <a:rPr lang="en-US"/>
            </a:br>
            <a:br>
              <a:rPr lang="en-US"/>
            </a:br>
            <a:endParaRPr/>
          </a:p>
        </p:txBody>
      </p:sp>
      <p:sp>
        <p:nvSpPr>
          <p:cNvPr id="87" name="Google Shape;87;p5"/>
          <p:cNvSpPr txBox="1"/>
          <p:nvPr/>
        </p:nvSpPr>
        <p:spPr>
          <a:xfrm>
            <a:off x="4407609" y="2744687"/>
            <a:ext cx="4637000"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300" b="0" i="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None/>
            </a:pPr>
            <a:endParaRPr sz="1300" b="0" i="0" u="none" strike="noStrike" cap="none">
              <a:solidFill>
                <a:schemeClr val="dk2"/>
              </a:solidFill>
              <a:latin typeface="Roboto"/>
              <a:ea typeface="Roboto"/>
              <a:cs typeface="Roboto"/>
              <a:sym typeface="Roboto"/>
            </a:endParaRPr>
          </a:p>
          <a:p>
            <a:pPr marL="0" marR="0" lvl="0" indent="0" algn="ctr" rtl="0">
              <a:lnSpc>
                <a:spcPct val="100000"/>
              </a:lnSpc>
              <a:spcBef>
                <a:spcPts val="0"/>
              </a:spcBef>
              <a:spcAft>
                <a:spcPts val="0"/>
              </a:spcAft>
              <a:buNone/>
            </a:pPr>
            <a:r>
              <a:rPr lang="en-US" sz="2000" b="0" i="0" u="none" strike="noStrike" cap="none">
                <a:solidFill>
                  <a:schemeClr val="dk2"/>
                </a:solidFill>
                <a:latin typeface="Roboto"/>
                <a:ea typeface="Roboto"/>
                <a:cs typeface="Roboto"/>
                <a:sym typeface="Roboto"/>
              </a:rPr>
              <a:t>WINNERS WILL BE ANNOUNCED AT THE LIGHTHOUSE AWARDS DINNER ON SUNDAY, MARCH 6, 2022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en-US"/>
              <a:t>President’s Report</a:t>
            </a:r>
            <a:endParaRPr/>
          </a:p>
        </p:txBody>
      </p:sp>
      <p:sp>
        <p:nvSpPr>
          <p:cNvPr id="93" name="Google Shape;93;p6"/>
          <p:cNvSpPr txBox="1">
            <a:spLocks noGrp="1"/>
          </p:cNvSpPr>
          <p:nvPr>
            <p:ph type="body" idx="1"/>
          </p:nvPr>
        </p:nvSpPr>
        <p:spPr>
          <a:xfrm>
            <a:off x="4319996" y="494299"/>
            <a:ext cx="4824004" cy="4412974"/>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n-US" sz="1400" b="1"/>
              <a:t>Past Events</a:t>
            </a:r>
            <a:endParaRPr/>
          </a:p>
          <a:p>
            <a:pPr marL="914400" lvl="1" indent="-298450" algn="l" rtl="0">
              <a:lnSpc>
                <a:spcPct val="115000"/>
              </a:lnSpc>
              <a:spcBef>
                <a:spcPts val="0"/>
              </a:spcBef>
              <a:spcAft>
                <a:spcPts val="0"/>
              </a:spcAft>
              <a:buSzPts val="1100"/>
              <a:buChar char="○"/>
            </a:pPr>
            <a:r>
              <a:rPr lang="en-US"/>
              <a:t>Boosterthon was very successful—Thank you!  </a:t>
            </a:r>
            <a:endParaRPr/>
          </a:p>
          <a:p>
            <a:pPr marL="914400" lvl="1" indent="-298450" algn="l" rtl="0">
              <a:lnSpc>
                <a:spcPct val="115000"/>
              </a:lnSpc>
              <a:spcBef>
                <a:spcPts val="0"/>
              </a:spcBef>
              <a:spcAft>
                <a:spcPts val="0"/>
              </a:spcAft>
              <a:buSzPts val="1100"/>
              <a:buChar char="○"/>
            </a:pPr>
            <a:r>
              <a:rPr lang="en-US"/>
              <a:t>Restaurant Cards-- HUGE SUCCESS!</a:t>
            </a:r>
            <a:endParaRPr/>
          </a:p>
          <a:p>
            <a:pPr marL="914400" lvl="1" indent="-298450" algn="l" rtl="0">
              <a:lnSpc>
                <a:spcPct val="115000"/>
              </a:lnSpc>
              <a:spcBef>
                <a:spcPts val="0"/>
              </a:spcBef>
              <a:spcAft>
                <a:spcPts val="0"/>
              </a:spcAft>
              <a:buSzPts val="1100"/>
              <a:buChar char="○"/>
            </a:pPr>
            <a:r>
              <a:rPr lang="en-US"/>
              <a:t>Box Tops</a:t>
            </a:r>
            <a:endParaRPr/>
          </a:p>
          <a:p>
            <a:pPr marL="914400" lvl="1" indent="-298450" algn="l" rtl="0">
              <a:lnSpc>
                <a:spcPct val="115000"/>
              </a:lnSpc>
              <a:spcBef>
                <a:spcPts val="0"/>
              </a:spcBef>
              <a:spcAft>
                <a:spcPts val="0"/>
              </a:spcAft>
              <a:buSzPts val="1100"/>
              <a:buChar char="○"/>
            </a:pPr>
            <a:r>
              <a:rPr lang="en-US"/>
              <a:t>Staff/Teacher Appreciation has been busy</a:t>
            </a:r>
            <a:endParaRPr/>
          </a:p>
          <a:p>
            <a:pPr marL="1371600" lvl="2" indent="-298450" algn="l" rtl="0">
              <a:lnSpc>
                <a:spcPct val="115000"/>
              </a:lnSpc>
              <a:spcBef>
                <a:spcPts val="0"/>
              </a:spcBef>
              <a:spcAft>
                <a:spcPts val="0"/>
              </a:spcAft>
              <a:buSzPts val="1100"/>
              <a:buChar char="■"/>
            </a:pPr>
            <a:r>
              <a:rPr lang="en-US"/>
              <a:t>Donuts</a:t>
            </a:r>
            <a:endParaRPr/>
          </a:p>
          <a:p>
            <a:pPr marL="1371600" lvl="2" indent="-298450" algn="l" rtl="0">
              <a:lnSpc>
                <a:spcPct val="115000"/>
              </a:lnSpc>
              <a:spcBef>
                <a:spcPts val="0"/>
              </a:spcBef>
              <a:spcAft>
                <a:spcPts val="0"/>
              </a:spcAft>
              <a:buSzPts val="1100"/>
              <a:buChar char="■"/>
            </a:pPr>
            <a:r>
              <a:rPr lang="en-US"/>
              <a:t>Lemonade Bar</a:t>
            </a:r>
            <a:endParaRPr/>
          </a:p>
          <a:p>
            <a:pPr marL="1371600" lvl="2" indent="-298450" algn="l" rtl="0">
              <a:lnSpc>
                <a:spcPct val="115000"/>
              </a:lnSpc>
              <a:spcBef>
                <a:spcPts val="0"/>
              </a:spcBef>
              <a:spcAft>
                <a:spcPts val="0"/>
              </a:spcAft>
              <a:buSzPts val="1100"/>
              <a:buChar char="■"/>
            </a:pPr>
            <a:r>
              <a:rPr lang="en-US"/>
              <a:t>Columbus Day</a:t>
            </a:r>
            <a:endParaRPr/>
          </a:p>
          <a:p>
            <a:pPr marL="457200" lvl="0" indent="-311150" algn="l" rtl="0">
              <a:lnSpc>
                <a:spcPct val="115000"/>
              </a:lnSpc>
              <a:spcBef>
                <a:spcPts val="0"/>
              </a:spcBef>
              <a:spcAft>
                <a:spcPts val="0"/>
              </a:spcAft>
              <a:buSzPts val="1300"/>
              <a:buChar char="●"/>
            </a:pPr>
            <a:r>
              <a:rPr lang="en-US" sz="1400" b="1"/>
              <a:t>Upcoming Events</a:t>
            </a:r>
            <a:endParaRPr/>
          </a:p>
          <a:p>
            <a:pPr marL="914400" lvl="1" indent="-298450" algn="l" rtl="0">
              <a:lnSpc>
                <a:spcPct val="115000"/>
              </a:lnSpc>
              <a:spcBef>
                <a:spcPts val="0"/>
              </a:spcBef>
              <a:spcAft>
                <a:spcPts val="0"/>
              </a:spcAft>
              <a:buSzPts val="1100"/>
              <a:buChar char="○"/>
            </a:pPr>
            <a:r>
              <a:rPr lang="en-US"/>
              <a:t>Trunk or Treat</a:t>
            </a:r>
            <a:endParaRPr/>
          </a:p>
          <a:p>
            <a:pPr marL="914400" lvl="1" indent="-298450" algn="l" rtl="0">
              <a:lnSpc>
                <a:spcPct val="115000"/>
              </a:lnSpc>
              <a:spcBef>
                <a:spcPts val="0"/>
              </a:spcBef>
              <a:spcAft>
                <a:spcPts val="0"/>
              </a:spcAft>
              <a:buSzPts val="1100"/>
              <a:buChar char="○"/>
            </a:pPr>
            <a:r>
              <a:rPr lang="en-US"/>
              <a:t>Staff/Teacher Appreciation</a:t>
            </a:r>
            <a:endParaRPr/>
          </a:p>
          <a:p>
            <a:pPr marL="914400" lvl="1" indent="-298450" algn="l" rtl="0">
              <a:lnSpc>
                <a:spcPct val="115000"/>
              </a:lnSpc>
              <a:spcBef>
                <a:spcPts val="0"/>
              </a:spcBef>
              <a:spcAft>
                <a:spcPts val="0"/>
              </a:spcAft>
              <a:buSzPts val="1100"/>
              <a:buChar char="○"/>
            </a:pPr>
            <a:r>
              <a:rPr lang="en-US"/>
              <a:t>Frosty’ s Factory</a:t>
            </a:r>
            <a:endParaRPr/>
          </a:p>
          <a:p>
            <a:pPr marL="914400" lvl="1" indent="-298450" algn="l" rtl="0">
              <a:lnSpc>
                <a:spcPct val="115000"/>
              </a:lnSpc>
              <a:spcBef>
                <a:spcPts val="0"/>
              </a:spcBef>
              <a:spcAft>
                <a:spcPts val="0"/>
              </a:spcAft>
              <a:buSzPts val="1100"/>
              <a:buChar char="○"/>
            </a:pPr>
            <a:r>
              <a:rPr lang="en-US"/>
              <a:t>Veterans Day Bulletin Board</a:t>
            </a:r>
            <a:endParaRPr/>
          </a:p>
          <a:p>
            <a:pPr marL="457200" lvl="0" indent="-311150" algn="l" rtl="0">
              <a:lnSpc>
                <a:spcPct val="115000"/>
              </a:lnSpc>
              <a:spcBef>
                <a:spcPts val="0"/>
              </a:spcBef>
              <a:spcAft>
                <a:spcPts val="0"/>
              </a:spcAft>
              <a:buSzPts val="1300"/>
              <a:buChar char="●"/>
            </a:pPr>
            <a:r>
              <a:rPr lang="en-US" sz="1400" b="1"/>
              <a:t>New Business</a:t>
            </a:r>
            <a:endParaRPr/>
          </a:p>
          <a:p>
            <a:pPr marL="914400" lvl="1" indent="-298450" algn="l" rtl="0">
              <a:lnSpc>
                <a:spcPct val="115000"/>
              </a:lnSpc>
              <a:spcBef>
                <a:spcPts val="0"/>
              </a:spcBef>
              <a:spcAft>
                <a:spcPts val="0"/>
              </a:spcAft>
              <a:buSzPts val="1100"/>
              <a:buChar char="○"/>
            </a:pPr>
            <a:r>
              <a:rPr lang="en-US" sz="1200"/>
              <a:t>Fall Festival</a:t>
            </a:r>
            <a:endParaRPr sz="1200"/>
          </a:p>
          <a:p>
            <a:pPr marL="457200" lvl="0" indent="-311150" algn="l" rtl="0">
              <a:lnSpc>
                <a:spcPct val="115000"/>
              </a:lnSpc>
              <a:spcBef>
                <a:spcPts val="0"/>
              </a:spcBef>
              <a:spcAft>
                <a:spcPts val="0"/>
              </a:spcAft>
              <a:buSzPts val="1300"/>
              <a:buChar char="●"/>
            </a:pPr>
            <a:r>
              <a:rPr lang="en-US" sz="1400" b="1"/>
              <a:t>Old Business</a:t>
            </a:r>
            <a:endParaRPr/>
          </a:p>
          <a:p>
            <a:pPr marL="914400" lvl="1" indent="-298450" algn="l" rtl="0">
              <a:lnSpc>
                <a:spcPct val="115000"/>
              </a:lnSpc>
              <a:spcBef>
                <a:spcPts val="0"/>
              </a:spcBef>
              <a:spcAft>
                <a:spcPts val="0"/>
              </a:spcAft>
              <a:buSzPts val="1100"/>
              <a:buChar char="○"/>
            </a:pPr>
            <a:r>
              <a:rPr lang="en-US" sz="1200"/>
              <a:t>Committee’s</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1948393" y="1593191"/>
            <a:ext cx="6261329" cy="124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lt1"/>
              </a:buClr>
              <a:buSzPts val="10000"/>
              <a:buNone/>
            </a:pPr>
            <a:r>
              <a:rPr lang="en-US" sz="7200">
                <a:latin typeface="Calibri"/>
                <a:ea typeface="Calibri"/>
                <a:cs typeface="Calibri"/>
                <a:sym typeface="Calibri"/>
              </a:rPr>
              <a:t>Boosterthon</a:t>
            </a:r>
            <a:endParaRPr sz="7200">
              <a:latin typeface="Calibri"/>
              <a:ea typeface="Calibri"/>
              <a:cs typeface="Calibri"/>
              <a:sym typeface="Calibri"/>
            </a:endParaRPr>
          </a:p>
        </p:txBody>
      </p:sp>
      <p:sp>
        <p:nvSpPr>
          <p:cNvPr id="99" name="Google Shape;99;p7"/>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accent2"/>
              </a:buClr>
              <a:buSzPts val="13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title"/>
          </p:nvPr>
        </p:nvSpPr>
        <p:spPr>
          <a:xfrm>
            <a:off x="311725" y="341899"/>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Boosterthon</a:t>
            </a:r>
            <a:endParaRPr/>
          </a:p>
        </p:txBody>
      </p:sp>
      <p:sp>
        <p:nvSpPr>
          <p:cNvPr id="105" name="Google Shape;105;p8"/>
          <p:cNvSpPr txBox="1">
            <a:spLocks noGrp="1"/>
          </p:cNvSpPr>
          <p:nvPr>
            <p:ph type="body" idx="4294967295"/>
          </p:nvPr>
        </p:nvSpPr>
        <p:spPr>
          <a:xfrm>
            <a:off x="131788" y="1104747"/>
            <a:ext cx="8700537" cy="375989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endParaRPr>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b="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300"/>
              <a:buNone/>
            </a:pPr>
            <a:r>
              <a:rPr lang="en-US" sz="1500">
                <a:solidFill>
                  <a:srgbClr val="000000"/>
                </a:solidFill>
                <a:latin typeface="Calibri"/>
                <a:ea typeface="Calibri"/>
                <a:cs typeface="Calibri"/>
                <a:sym typeface="Calibri"/>
              </a:rPr>
              <a:t>	</a:t>
            </a:r>
            <a:endParaRPr sz="1500" b="1">
              <a:solidFill>
                <a:srgbClr val="000000"/>
              </a:solidFill>
              <a:latin typeface="Calibri"/>
              <a:ea typeface="Calibri"/>
              <a:cs typeface="Calibri"/>
              <a:sym typeface="Calibri"/>
            </a:endParaRPr>
          </a:p>
        </p:txBody>
      </p:sp>
      <p:sp>
        <p:nvSpPr>
          <p:cNvPr id="106" name="Google Shape;106;p8"/>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07" name="Google Shape;107;p8"/>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108" name="Google Shape;108;p8"/>
          <p:cNvPicPr preferRelativeResize="0"/>
          <p:nvPr/>
        </p:nvPicPr>
        <p:blipFill rotWithShape="1">
          <a:blip r:embed="rId3">
            <a:alphaModFix/>
          </a:blip>
          <a:srcRect/>
          <a:stretch/>
        </p:blipFill>
        <p:spPr>
          <a:xfrm>
            <a:off x="0" y="1253364"/>
            <a:ext cx="9144000" cy="38901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311725" y="341899"/>
            <a:ext cx="8520600" cy="62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Boosterthon</a:t>
            </a:r>
            <a:endParaRPr/>
          </a:p>
        </p:txBody>
      </p:sp>
      <p:sp>
        <p:nvSpPr>
          <p:cNvPr id="114" name="Google Shape;114;p9"/>
          <p:cNvSpPr txBox="1"/>
          <p:nvPr/>
        </p:nvSpPr>
        <p:spPr>
          <a:xfrm>
            <a:off x="483456" y="1645767"/>
            <a:ext cx="8348869" cy="15388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2"/>
                </a:solidFill>
                <a:latin typeface="Calibri"/>
                <a:ea typeface="Calibri"/>
                <a:cs typeface="Calibri"/>
                <a:sym typeface="Calibri"/>
              </a:rPr>
              <a:t>PTO Board and Administration are meeting to lay out a plan for how the funds will be spent.</a:t>
            </a:r>
            <a:endParaRPr/>
          </a:p>
          <a:p>
            <a:pPr marL="342900" marR="0" lvl="8"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2"/>
                </a:solidFill>
                <a:latin typeface="Calibri"/>
                <a:ea typeface="Calibri"/>
                <a:cs typeface="Calibri"/>
                <a:sym typeface="Calibri"/>
              </a:rPr>
              <a:t>How much is still needed for technology?</a:t>
            </a:r>
            <a:endParaRPr/>
          </a:p>
          <a:p>
            <a:pPr marL="342900" marR="0" lvl="8"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2"/>
                </a:solidFill>
                <a:latin typeface="Calibri"/>
                <a:ea typeface="Calibri"/>
                <a:cs typeface="Calibri"/>
                <a:sym typeface="Calibri"/>
              </a:rPr>
              <a:t>What do we need or want for our playgrounds?</a:t>
            </a:r>
            <a:endParaRPr/>
          </a:p>
          <a:p>
            <a:pPr marL="342900" marR="0" lvl="8"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2"/>
                </a:solidFill>
                <a:latin typeface="Calibri"/>
                <a:ea typeface="Calibri"/>
                <a:cs typeface="Calibri"/>
                <a:sym typeface="Calibri"/>
              </a:rPr>
              <a:t>Appreciation – additional funds.  (Additional discussion at treasure report)</a:t>
            </a:r>
            <a:endParaRPr sz="1800" b="0" i="0" u="none" strike="noStrike" cap="none">
              <a:solidFill>
                <a:schemeClr val="dk2"/>
              </a:solidFill>
              <a:latin typeface="Calibri"/>
              <a:ea typeface="Calibri"/>
              <a:cs typeface="Calibri"/>
              <a:sym typeface="Calibri"/>
            </a:endParaRPr>
          </a:p>
        </p:txBody>
      </p:sp>
      <p:sp>
        <p:nvSpPr>
          <p:cNvPr id="115" name="Google Shape;115;p9"/>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16" name="Google Shape;116;p9"/>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117" name="Google Shape;117;p9"/>
          <p:cNvSpPr txBox="1"/>
          <p:nvPr/>
        </p:nvSpPr>
        <p:spPr>
          <a:xfrm>
            <a:off x="855989" y="3505199"/>
            <a:ext cx="766638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dk2"/>
                </a:solidFill>
                <a:latin typeface="Arial"/>
                <a:ea typeface="Arial"/>
                <a:cs typeface="Arial"/>
                <a:sym typeface="Arial"/>
              </a:rPr>
              <a:t>Some additional fun for the kids!</a:t>
            </a:r>
            <a:endParaRPr sz="40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On-screen Show (16:9)</PresentationFormat>
  <Paragraphs>226</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Dancing Script</vt:lpstr>
      <vt:lpstr>Merriweather</vt:lpstr>
      <vt:lpstr>Arial</vt:lpstr>
      <vt:lpstr>Roboto</vt:lpstr>
      <vt:lpstr>Paradigm</vt:lpstr>
      <vt:lpstr>Virtual PTO Meeting </vt:lpstr>
      <vt:lpstr>Agenda    </vt:lpstr>
      <vt:lpstr>Standing Agenda    </vt:lpstr>
      <vt:lpstr>School Nurse</vt:lpstr>
      <vt:lpstr>Foundation </vt:lpstr>
      <vt:lpstr>President’s Report</vt:lpstr>
      <vt:lpstr>Boosterthon</vt:lpstr>
      <vt:lpstr>Boosterthon</vt:lpstr>
      <vt:lpstr>Boosterthon</vt:lpstr>
      <vt:lpstr>PowerPoint Presentation</vt:lpstr>
      <vt:lpstr>PowerPoint Presentation</vt:lpstr>
      <vt:lpstr>PowerPoint Presentation</vt:lpstr>
      <vt:lpstr>PowerPoint Presentation</vt:lpstr>
      <vt:lpstr>PowerPoint Presentation</vt:lpstr>
      <vt:lpstr>PowerPoint Presentation</vt:lpstr>
      <vt:lpstr>Fall Festival</vt:lpstr>
      <vt:lpstr>Committee's</vt:lpstr>
      <vt:lpstr>Committee Leads</vt:lpstr>
      <vt:lpstr>Committee Leads</vt:lpstr>
      <vt:lpstr>Committee Leads</vt:lpstr>
      <vt:lpstr>Treasurer’s Report - October 12, 2021</vt:lpstr>
      <vt:lpstr>Treasurer’s Report - October 12, 2021</vt:lpstr>
      <vt:lpstr>Treasurer’s Report - October 12, 2021  Budget Revision and Approval</vt:lpstr>
      <vt:lpstr>Principal’s Report </vt:lpstr>
      <vt:lpstr>Teacher Report </vt:lpstr>
      <vt:lpstr>Open Discussion </vt:lpstr>
      <vt:lpstr>Next PTO Meeting: Tuesday, November 2nd,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PTO Meeting </dc:title>
  <dc:creator>Hildebrand, Michele</dc:creator>
  <cp:lastModifiedBy>Aubry, Aimee</cp:lastModifiedBy>
  <cp:revision>1</cp:revision>
  <dcterms:modified xsi:type="dcterms:W3CDTF">2021-11-13T20:19:30Z</dcterms:modified>
</cp:coreProperties>
</file>